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Bangers" pitchFamily="2" charset="77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Nunito" pitchFamily="2" charset="77"/>
      <p:regular r:id="rId23"/>
      <p:bold r:id="rId24"/>
      <p:italic r:id="rId25"/>
      <p:boldItalic r:id="rId26"/>
    </p:embeddedFont>
    <p:embeddedFont>
      <p:font typeface="Oswald" pitchFamily="2" charset="77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159" d="100"/>
          <a:sy n="159" d="100"/>
        </p:scale>
        <p:origin x="288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a0719326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g2a0719326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b99ede8f76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2b99ede8f76_1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g2b99ede8f76_1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b99ede8f76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2b99ede8f76_1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2b99ede8f76_1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a07193264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2a07193264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a07193264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g2a07193264b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" name="Google Shape;93;g2a07193264b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a07193264b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g2a07193264b_0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g2a07193264b_0_1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a07193264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g2a07193264b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6" name="Google Shape;116;g2a07193264b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a07193264b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a07193264b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a07193264b_0_1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a07193264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2a07193264b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1" name="Google Shape;131;g2a07193264b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a07193264b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2a07193264b_0_2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g2a07193264b_0_2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a07193264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2a07193264b_0_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2a07193264b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428751"/>
            <a:ext cx="7716600" cy="19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5B"/>
              </a:buClr>
              <a:buSzPts val="6600"/>
              <a:buFont typeface="Cambria"/>
              <a:buNone/>
              <a:defRPr sz="6600">
                <a:solidFill>
                  <a:srgbClr val="002A5B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685800" y="3429000"/>
            <a:ext cx="660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C8B8A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C8B8A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C8B8A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C8B8A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B8A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85143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1F35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0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389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C1F35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57200" y="1152149"/>
            <a:ext cx="3657600" cy="30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2"/>
          </p:nvPr>
        </p:nvSpPr>
        <p:spPr>
          <a:xfrm>
            <a:off x="4419600" y="1152149"/>
            <a:ext cx="3657600" cy="30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/>
            </a:lvl1pPr>
            <a:lvl2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2pPr>
            <a:lvl3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900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D1041"/>
              </a:buClr>
              <a:buSzPts val="4600"/>
              <a:buFont typeface="Calibri"/>
              <a:buNone/>
              <a:defRPr sz="4600" b="1" i="0" u="none" strike="noStrike" cap="none">
                <a:solidFill>
                  <a:srgbClr val="CD10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5400000">
            <a:off x="4229100" y="228600"/>
            <a:ext cx="685800" cy="914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" descr="CUF_ColorLogo WHITE-0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35247" y="4589318"/>
            <a:ext cx="3008169" cy="45225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/>
          <p:nvPr/>
        </p:nvSpPr>
        <p:spPr>
          <a:xfrm>
            <a:off x="6233831" y="4694959"/>
            <a:ext cx="33732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info@closeup.org </a:t>
            </a:r>
            <a:r>
              <a:rPr lang="en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| WWW.CLOSEUP.ORG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0756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34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ctrTitle"/>
          </p:nvPr>
        </p:nvSpPr>
        <p:spPr>
          <a:xfrm>
            <a:off x="-58650" y="3138425"/>
            <a:ext cx="9261300" cy="12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rgbClr val="CE1041"/>
                </a:solidFill>
                <a:latin typeface="Calibri"/>
                <a:ea typeface="Calibri"/>
                <a:cs typeface="Calibri"/>
                <a:sym typeface="Calibri"/>
              </a:rPr>
              <a:t>Who Calls the Shots Around Here?</a:t>
            </a:r>
            <a:endParaRPr sz="3300" b="1">
              <a:solidFill>
                <a:srgbClr val="CE10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i="1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Local Government Classroom Simulations</a:t>
            </a:r>
            <a:endParaRPr sz="2300" b="1" i="1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13"/>
          <p:cNvPicPr preferRelativeResize="0"/>
          <p:nvPr/>
        </p:nvPicPr>
        <p:blipFill rotWithShape="1">
          <a:blip r:embed="rId3">
            <a:alphaModFix/>
          </a:blip>
          <a:srcRect l="27235"/>
          <a:stretch/>
        </p:blipFill>
        <p:spPr>
          <a:xfrm>
            <a:off x="0" y="0"/>
            <a:ext cx="3893050" cy="300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 rotWithShape="1">
          <a:blip r:embed="rId4">
            <a:alphaModFix/>
          </a:blip>
          <a:srcRect r="33333"/>
          <a:stretch/>
        </p:blipFill>
        <p:spPr>
          <a:xfrm>
            <a:off x="5135350" y="0"/>
            <a:ext cx="4012024" cy="300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10125" y="0"/>
            <a:ext cx="4012032" cy="300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603500" y="21725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3000" b="1">
                <a:solidFill>
                  <a:srgbClr val="CE1041"/>
                </a:solidFill>
                <a:latin typeface="Calibri"/>
                <a:ea typeface="Calibri"/>
                <a:cs typeface="Calibri"/>
                <a:sym typeface="Calibri"/>
              </a:rPr>
              <a:t>Discussion Questions</a:t>
            </a:r>
            <a:endParaRPr sz="3000" b="1">
              <a:solidFill>
                <a:srgbClr val="CE1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616050" y="1677900"/>
            <a:ext cx="7911900" cy="17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CC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Are there any responsibilities listed that you feel the local government </a:t>
            </a:r>
            <a:r>
              <a:rPr lang="en" sz="1900" b="1" u="sng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SHOULD NOT</a:t>
            </a:r>
            <a:r>
              <a:rPr lang="en" sz="1900" b="1">
                <a:solidFill>
                  <a:srgbClr val="CC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have? </a:t>
            </a:r>
            <a:endParaRPr sz="1900" b="1">
              <a:solidFill>
                <a:srgbClr val="CC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CC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CC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Are there any additional responsibilities you feel the local government </a:t>
            </a:r>
            <a:r>
              <a:rPr lang="en" sz="1900" b="1" u="sng">
                <a:solidFill>
                  <a:srgbClr val="00B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SHOULD</a:t>
            </a:r>
            <a:r>
              <a:rPr lang="en" sz="1900" b="1">
                <a:solidFill>
                  <a:srgbClr val="CC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have? </a:t>
            </a:r>
            <a:endParaRPr sz="2300" b="1">
              <a:solidFill>
                <a:srgbClr val="CC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603500" y="21725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600" b="1">
                <a:solidFill>
                  <a:srgbClr val="CE1041"/>
                </a:solidFill>
                <a:latin typeface="Calibri"/>
                <a:ea typeface="Calibri"/>
                <a:cs typeface="Calibri"/>
                <a:sym typeface="Calibri"/>
              </a:rPr>
              <a:t>Discussion Questions</a:t>
            </a:r>
            <a:endParaRPr sz="2600" b="1">
              <a:solidFill>
                <a:srgbClr val="CE1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762350" y="1967100"/>
            <a:ext cx="7911900" cy="12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What </a:t>
            </a:r>
            <a:r>
              <a:rPr lang="en" sz="1900" b="1">
                <a:solidFill>
                  <a:srgbClr val="00B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advantages</a:t>
            </a:r>
            <a:r>
              <a:rPr lang="en" sz="1900" b="1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" sz="1900" b="1">
                <a:solidFill>
                  <a:srgbClr val="99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disadvantages</a:t>
            </a:r>
            <a:r>
              <a:rPr lang="en" sz="1900" b="1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do you think there might be in having a small council of people be in charge of these responsibilities rather than one person or a much larger group? </a:t>
            </a:r>
            <a:endParaRPr sz="2300" b="1">
              <a:solidFill>
                <a:srgbClr val="1155CC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AC1F35"/>
              </a:buClr>
              <a:buSzPts val="4000"/>
              <a:buFont typeface="Cambria"/>
              <a:buNone/>
            </a:pPr>
            <a:r>
              <a:rPr lang="en" sz="3000" dirty="0">
                <a:solidFill>
                  <a:srgbClr val="CE10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3000" b="1" dirty="0">
                <a:solidFill>
                  <a:srgbClr val="CE1041"/>
                </a:solidFill>
                <a:latin typeface="Calibri"/>
                <a:ea typeface="Calibri"/>
                <a:cs typeface="Calibri"/>
                <a:sym typeface="Calibri"/>
              </a:rPr>
              <a:t> Close Up Foundation</a:t>
            </a:r>
            <a:endParaRPr sz="3000" b="1" dirty="0">
              <a:solidFill>
                <a:srgbClr val="CE1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just" rtl="0"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" sz="1500"/>
              <a:t>Close Up is a nonprofit, nonpartisan organization that informs, inspires, and empowers young people to be active and engaged participants in a democracy. Our approach to civic education rests on four key principles:</a:t>
            </a:r>
            <a:endParaRPr sz="1500"/>
          </a:p>
          <a:p>
            <a:pPr marL="114300" lvl="0" indent="0" algn="l" rtl="0">
              <a:spcBef>
                <a:spcPts val="440"/>
              </a:spcBef>
              <a:spcAft>
                <a:spcPts val="0"/>
              </a:spcAft>
              <a:buSzPts val="2200"/>
              <a:buNone/>
            </a:pPr>
            <a:endParaRPr sz="1700"/>
          </a:p>
          <a:p>
            <a:pPr marL="571500" lvl="0" indent="-425450" algn="l" rtl="0">
              <a:spcBef>
                <a:spcPts val="440"/>
              </a:spcBef>
              <a:spcAft>
                <a:spcPts val="0"/>
              </a:spcAft>
              <a:buSzPts val="1700"/>
              <a:buFont typeface="Calibri"/>
              <a:buAutoNum type="arabicPeriod"/>
            </a:pPr>
            <a:r>
              <a:rPr lang="en" sz="1700" b="1"/>
              <a:t>Issue-Centered Education</a:t>
            </a:r>
            <a:endParaRPr sz="1700" b="1"/>
          </a:p>
          <a:p>
            <a:pPr marL="571500" lvl="0" indent="-425450" algn="l" rtl="0">
              <a:spcBef>
                <a:spcPts val="440"/>
              </a:spcBef>
              <a:spcAft>
                <a:spcPts val="0"/>
              </a:spcAft>
              <a:buSzPts val="1700"/>
              <a:buFont typeface="Calibri"/>
              <a:buAutoNum type="arabicPeriod"/>
            </a:pPr>
            <a:r>
              <a:rPr lang="en" sz="1700" b="1"/>
              <a:t>Experiential Education</a:t>
            </a:r>
            <a:endParaRPr sz="1700" b="1"/>
          </a:p>
          <a:p>
            <a:pPr marL="571500" lvl="0" indent="-425450" algn="l" rtl="0">
              <a:spcBef>
                <a:spcPts val="440"/>
              </a:spcBef>
              <a:spcAft>
                <a:spcPts val="0"/>
              </a:spcAft>
              <a:buSzPts val="1700"/>
              <a:buFont typeface="Calibri"/>
              <a:buAutoNum type="arabicPeriod"/>
            </a:pPr>
            <a:r>
              <a:rPr lang="en" sz="1700" b="1"/>
              <a:t>Constructivism</a:t>
            </a:r>
            <a:endParaRPr sz="1700" b="1"/>
          </a:p>
          <a:p>
            <a:pPr marL="571500" lvl="0" indent="-425450" algn="l" rtl="0">
              <a:spcBef>
                <a:spcPts val="440"/>
              </a:spcBef>
              <a:spcAft>
                <a:spcPts val="0"/>
              </a:spcAft>
              <a:buSzPts val="1700"/>
              <a:buFont typeface="Calibri"/>
              <a:buAutoNum type="arabicPeriod"/>
            </a:pPr>
            <a:r>
              <a:rPr lang="en" sz="1700" b="1"/>
              <a:t>Cooperative Learning</a:t>
            </a:r>
            <a:endParaRPr sz="1700" b="1"/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476" y="1905951"/>
            <a:ext cx="2330800" cy="23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3000" b="1" dirty="0">
                <a:solidFill>
                  <a:srgbClr val="CE1041"/>
                </a:solidFill>
                <a:latin typeface="Calibri"/>
                <a:ea typeface="Calibri"/>
                <a:cs typeface="Calibri"/>
                <a:sym typeface="Calibri"/>
              </a:rPr>
              <a:t>Session Materials</a:t>
            </a:r>
            <a:endParaRPr sz="3000" b="1" dirty="0">
              <a:solidFill>
                <a:srgbClr val="CE1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963675" y="1455525"/>
            <a:ext cx="3928500" cy="2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-"/>
            </a:pPr>
            <a:r>
              <a:rPr lang="en" sz="1800" b="1" i="1">
                <a:solidFill>
                  <a:srgbClr val="000000"/>
                </a:solidFill>
                <a:highlight>
                  <a:schemeClr val="lt1"/>
                </a:highlight>
              </a:rPr>
              <a:t>Two Full Local Government Simulation Lesson Plans </a:t>
            </a:r>
            <a:endParaRPr sz="1800" b="1" i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-"/>
            </a:pPr>
            <a:r>
              <a:rPr lang="en" sz="1800" b="1" i="1">
                <a:solidFill>
                  <a:srgbClr val="000000"/>
                </a:solidFill>
                <a:highlight>
                  <a:schemeClr val="lt1"/>
                </a:highlight>
              </a:rPr>
              <a:t>Close Up Current Issue Blog Article</a:t>
            </a:r>
            <a:endParaRPr sz="1800" b="1" i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-"/>
            </a:pPr>
            <a:r>
              <a:rPr lang="en" sz="1800" b="1" i="1">
                <a:solidFill>
                  <a:srgbClr val="000000"/>
                </a:solidFill>
                <a:highlight>
                  <a:schemeClr val="lt1"/>
                </a:highlight>
              </a:rPr>
              <a:t>Close Up Civic Seal Resources</a:t>
            </a:r>
            <a:endParaRPr sz="1800" b="1" i="1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800" b="1" i="1"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100" b="1" i="1">
              <a:solidFill>
                <a:srgbClr val="A61C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100" b="1" i="1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97" name="Google Shape;9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8375" y="859801"/>
            <a:ext cx="3423900" cy="342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7611" y="-3"/>
            <a:ext cx="3776390" cy="21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3097" y="2739574"/>
            <a:ext cx="3660902" cy="24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8252" y="3075393"/>
            <a:ext cx="3175475" cy="2113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595"/>
            <a:ext cx="3660902" cy="244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2925463"/>
            <a:ext cx="3400800" cy="2263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647500"/>
            <a:ext cx="3491024" cy="196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33074" y="10"/>
            <a:ext cx="3265277" cy="244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43196" y="1726273"/>
            <a:ext cx="3400801" cy="226830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 rot="576751">
            <a:off x="1366163" y="1671389"/>
            <a:ext cx="6847984" cy="1917574"/>
          </a:xfrm>
          <a:prstGeom prst="irregularSeal2">
            <a:avLst/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 rot="280115">
            <a:off x="1662347" y="2280125"/>
            <a:ext cx="6066929" cy="7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300">
                <a:solidFill>
                  <a:schemeClr val="lt1"/>
                </a:solidFill>
                <a:latin typeface="Bangers"/>
                <a:ea typeface="Bangers"/>
                <a:cs typeface="Bangers"/>
                <a:sym typeface="Bangers"/>
              </a:rPr>
              <a:t>Why teach about local government?</a:t>
            </a:r>
            <a:endParaRPr sz="2300">
              <a:solidFill>
                <a:schemeClr val="lt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/>
          </p:nvPr>
        </p:nvSpPr>
        <p:spPr>
          <a:xfrm>
            <a:off x="603500" y="21725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900" b="1">
                <a:solidFill>
                  <a:srgbClr val="CE1041"/>
                </a:solidFill>
                <a:latin typeface="Calibri"/>
                <a:ea typeface="Calibri"/>
                <a:cs typeface="Calibri"/>
                <a:sym typeface="Calibri"/>
              </a:rPr>
              <a:t>Why Teach About Local Government?</a:t>
            </a:r>
            <a:endParaRPr sz="2900" b="1">
              <a:solidFill>
                <a:srgbClr val="CE1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756000" y="1215600"/>
            <a:ext cx="6831600" cy="27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400"/>
              <a:buFont typeface="Calibri"/>
              <a:buChar char="-"/>
            </a:pPr>
            <a:r>
              <a:rPr lang="en" sz="24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Observable</a:t>
            </a:r>
            <a:endParaRPr sz="2400" b="1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400"/>
              <a:buFont typeface="Calibri"/>
              <a:buChar char="-"/>
            </a:pPr>
            <a:r>
              <a:rPr lang="en" sz="24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Greater Individual Impact</a:t>
            </a:r>
            <a:endParaRPr sz="24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A64D79"/>
              </a:buClr>
              <a:buSzPts val="2400"/>
              <a:buFont typeface="Calibri"/>
              <a:buChar char="-"/>
            </a:pPr>
            <a:r>
              <a:rPr lang="en" sz="2400" b="1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Accessible to Students (&lt;18 years)</a:t>
            </a:r>
            <a:endParaRPr sz="2400" b="1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400"/>
              <a:buFont typeface="Calibri"/>
              <a:buChar char="-"/>
            </a:pPr>
            <a:r>
              <a:rPr lang="en" sz="2400" b="1">
                <a:solidFill>
                  <a:srgbClr val="B45F06"/>
                </a:solidFill>
                <a:latin typeface="Calibri"/>
                <a:ea typeface="Calibri"/>
                <a:cs typeface="Calibri"/>
                <a:sym typeface="Calibri"/>
              </a:rPr>
              <a:t>Relevance and Connections to “The Big Issues”</a:t>
            </a:r>
            <a:endParaRPr sz="2400" b="1">
              <a:solidFill>
                <a:srgbClr val="B45F0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400"/>
              <a:buFont typeface="Calibri"/>
              <a:buChar char="-"/>
            </a:pPr>
            <a:r>
              <a:rPr lang="en" sz="2400" b="1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Students Can See Real Results</a:t>
            </a:r>
            <a:endParaRPr sz="2400" b="1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603500" y="21725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900" b="1">
                <a:solidFill>
                  <a:srgbClr val="CE1041"/>
                </a:solidFill>
                <a:latin typeface="Calibri"/>
                <a:ea typeface="Calibri"/>
                <a:cs typeface="Calibri"/>
                <a:sym typeface="Calibri"/>
              </a:rPr>
              <a:t>Why Teach About Local Government?</a:t>
            </a:r>
            <a:endParaRPr sz="2900" b="1">
              <a:solidFill>
                <a:srgbClr val="CE1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75" y="1119700"/>
            <a:ext cx="3930591" cy="320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9475" y="1119700"/>
            <a:ext cx="3800391" cy="324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85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>
            <a:spLocks noGrp="1"/>
          </p:cNvSpPr>
          <p:nvPr>
            <p:ph type="title"/>
          </p:nvPr>
        </p:nvSpPr>
        <p:spPr>
          <a:xfrm>
            <a:off x="457200" y="2164091"/>
            <a:ext cx="8229600" cy="857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5400" b="1" i="1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Welcome to Simu Town</a:t>
            </a:r>
            <a:endParaRPr sz="5400" b="1" i="1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603500" y="21725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3400" b="1">
                <a:solidFill>
                  <a:srgbClr val="CE1041"/>
                </a:solidFill>
                <a:latin typeface="Calibri"/>
                <a:ea typeface="Calibri"/>
                <a:cs typeface="Calibri"/>
                <a:sym typeface="Calibri"/>
              </a:rPr>
              <a:t>Your Task</a:t>
            </a:r>
            <a:endParaRPr sz="3400" b="1">
              <a:solidFill>
                <a:srgbClr val="CE1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0"/>
          <p:cNvSpPr txBox="1"/>
          <p:nvPr/>
        </p:nvSpPr>
        <p:spPr>
          <a:xfrm>
            <a:off x="603500" y="1209950"/>
            <a:ext cx="8368500" cy="29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arenR"/>
            </a:pPr>
            <a:r>
              <a:rPr lang="en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over the Responsibilities of Local Government.</a:t>
            </a:r>
            <a:endParaRPr sz="1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arenR"/>
            </a:pPr>
            <a:r>
              <a:rPr lang="en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Label all seven of your sticky notes with your GROUP NUMBER.</a:t>
            </a:r>
            <a:endParaRPr sz="1700" b="1">
              <a:solidFill>
                <a:srgbClr val="0B539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arenR"/>
            </a:pPr>
            <a:r>
              <a:rPr lang="en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over your proposal and discuss which of the seven responsibilities apply to what is being proposed (there will likely be more than one).</a:t>
            </a:r>
            <a:endParaRPr sz="1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AutoNum type="arabicParenR"/>
            </a:pPr>
            <a:r>
              <a:rPr lang="en" sz="1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you have discussed your reasoning and decided as a group, place a numbered sticky note on the Local Responsibilities Chart in each of the matching categories.</a:t>
            </a:r>
            <a:endParaRPr sz="1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603500" y="21725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3000" b="1">
                <a:solidFill>
                  <a:srgbClr val="CE1041"/>
                </a:solidFill>
                <a:latin typeface="Calibri"/>
                <a:ea typeface="Calibri"/>
                <a:cs typeface="Calibri"/>
                <a:sym typeface="Calibri"/>
              </a:rPr>
              <a:t>Discussion Questions</a:t>
            </a:r>
            <a:endParaRPr sz="3000" b="1">
              <a:solidFill>
                <a:srgbClr val="CE10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1"/>
          <p:cNvSpPr txBox="1"/>
          <p:nvPr/>
        </p:nvSpPr>
        <p:spPr>
          <a:xfrm>
            <a:off x="762350" y="1346550"/>
            <a:ext cx="7911900" cy="24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Judging by the number of proposals, which under each responsibility of local government which seem </a:t>
            </a:r>
            <a:r>
              <a:rPr lang="en" sz="1900" b="1" u="sng">
                <a:solidFill>
                  <a:srgbClr val="00B05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MOST</a:t>
            </a:r>
            <a:r>
              <a:rPr lang="en" sz="1900" b="1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important/impactful? </a:t>
            </a:r>
            <a:endParaRPr sz="1900" b="1">
              <a:solidFill>
                <a:srgbClr val="1155CC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1155CC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Which seem </a:t>
            </a:r>
            <a:r>
              <a:rPr lang="en" sz="1900" b="1" u="sng">
                <a:solidFill>
                  <a:srgbClr val="CC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en" sz="1900" b="1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important? </a:t>
            </a:r>
            <a:endParaRPr sz="1900" b="1">
              <a:solidFill>
                <a:srgbClr val="1155CC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1155CC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1155C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Do we think this reflects reality? Why/why not? </a:t>
            </a:r>
            <a:endParaRPr sz="1900" b="1">
              <a:solidFill>
                <a:srgbClr val="1155CC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lose Up Bottom Bar Footer TEMPLATE">
  <a:themeElements>
    <a:clrScheme name="Custom 25">
      <a:dk1>
        <a:srgbClr val="2F2B20"/>
      </a:dk1>
      <a:lt1>
        <a:srgbClr val="FFFFFF"/>
      </a:lt1>
      <a:dk2>
        <a:srgbClr val="011733"/>
      </a:dk2>
      <a:lt2>
        <a:srgbClr val="C0183B"/>
      </a:lt2>
      <a:accent1>
        <a:srgbClr val="AF002D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3FC5FF"/>
      </a:hlink>
      <a:folHlink>
        <a:srgbClr val="849A0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se Up Bottom Bar Footer TEMPLATE" id="{9D89E4FA-28D6-024D-AB00-BDE280E72AF3}" vid="{8FE51B52-C1F0-F240-8B8E-02D0BDD2EEF7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Close Up Bottom Bar Footer TEMPLATE</Template>
  <TotalTime>0</TotalTime>
  <Words>318</Words>
  <Application>Microsoft Macintosh PowerPoint</Application>
  <PresentationFormat>On-screen Show (16:9)</PresentationFormat>
  <Paragraphs>58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Cambria</vt:lpstr>
      <vt:lpstr>Bangers</vt:lpstr>
      <vt:lpstr>Arial</vt:lpstr>
      <vt:lpstr>Nunito</vt:lpstr>
      <vt:lpstr>Calibri</vt:lpstr>
      <vt:lpstr>Oswald</vt:lpstr>
      <vt:lpstr>Close Up Bottom Bar Footer TEMPLATE</vt:lpstr>
      <vt:lpstr>Who Calls the Shots Around Here? Local Government Classroom Simulations</vt:lpstr>
      <vt:lpstr>  Close Up Foundation</vt:lpstr>
      <vt:lpstr>Session Materials</vt:lpstr>
      <vt:lpstr>Why teach about local government?</vt:lpstr>
      <vt:lpstr>Why Teach About Local Government?</vt:lpstr>
      <vt:lpstr>Why Teach About Local Government?</vt:lpstr>
      <vt:lpstr>Welcome to Simu Town</vt:lpstr>
      <vt:lpstr>Your Task</vt:lpstr>
      <vt:lpstr>Discussion Questions</vt:lpstr>
      <vt:lpstr>Discussion Questions</vt:lpstr>
      <vt:lpstr>Discussion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Calls the Shots Around Here? Local Government Classroom Simulations</dc:title>
  <cp:lastModifiedBy>Ashleigh Barber</cp:lastModifiedBy>
  <cp:revision>1</cp:revision>
  <dcterms:modified xsi:type="dcterms:W3CDTF">2024-03-08T17:41:02Z</dcterms:modified>
</cp:coreProperties>
</file>