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2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Nunito" pitchFamily="2" charset="77"/>
      <p:regular r:id="rId21"/>
      <p:bold r:id="rId22"/>
      <p:italic r:id="rId23"/>
      <p:boldItalic r:id="rId24"/>
    </p:embeddedFont>
    <p:embeddedFont>
      <p:font typeface="Nunito Medium" pitchFamily="2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9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9e16a485a1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9e16a485a1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a1e0b1f30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1a1e0b1f30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565fe3a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29565fe3a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367813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2367813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367813db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22367813db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367813db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22367813db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367813db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2367813db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367813db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2367813db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2367813db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2367813db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428751"/>
            <a:ext cx="7716600" cy="1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5B"/>
              </a:buClr>
              <a:buSzPts val="6600"/>
              <a:buFont typeface="Cambria"/>
              <a:buNone/>
              <a:defRPr sz="6600">
                <a:solidFill>
                  <a:srgbClr val="002A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85800" y="3429000"/>
            <a:ext cx="660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B8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C8B8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C8B8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C8B8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7219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0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570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57200" y="1152149"/>
            <a:ext cx="3657600" cy="30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4419600" y="1152149"/>
            <a:ext cx="3657600" cy="30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40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041"/>
              </a:buClr>
              <a:buSzPts val="4600"/>
              <a:buFont typeface="Calibri"/>
              <a:buNone/>
              <a:defRPr sz="4600" b="1" i="0" u="none" strike="noStrike" cap="none">
                <a:solidFill>
                  <a:srgbClr val="CD1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5400000">
            <a:off x="4229100" y="228600"/>
            <a:ext cx="685800" cy="9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 descr="CUF_ColorLogo WHITE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35247" y="4589318"/>
            <a:ext cx="3008169" cy="4522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6233831" y="4694959"/>
            <a:ext cx="33732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info@closeup.org </a:t>
            </a: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 WWW.CLOSEUP.ORG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500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3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ctrTitle"/>
          </p:nvPr>
        </p:nvSpPr>
        <p:spPr>
          <a:xfrm>
            <a:off x="-58650" y="3386050"/>
            <a:ext cx="9261300" cy="12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Student-Driven Civic Capstone Projects</a:t>
            </a:r>
            <a:endParaRPr sz="4500" b="1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49501" cy="18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9500" y="250"/>
            <a:ext cx="3230152" cy="18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9650" y="474"/>
            <a:ext cx="3143124" cy="18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711000"/>
            <a:ext cx="2849500" cy="18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49500" y="1711225"/>
            <a:ext cx="3230150" cy="18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9650" y="1711000"/>
            <a:ext cx="3064351" cy="18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4000"/>
              <a:buFont typeface="Cambria"/>
              <a:buNone/>
            </a:pPr>
            <a:r>
              <a:rPr lang="en" sz="30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n" sz="3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Close Up Foundation</a:t>
            </a:r>
            <a:endParaRPr sz="30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Close Up is a nonprofit, nonpartisan organization that informs, inspires, and empowers young people to be active and engaged participants in a democracy. Our approach to civic education rests on four key principles: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11430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17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571500" lvl="0" indent="-425450" algn="l" rtl="0">
              <a:spcBef>
                <a:spcPts val="440"/>
              </a:spcBef>
              <a:spcAft>
                <a:spcPts val="0"/>
              </a:spcAft>
              <a:buSzPts val="1700"/>
              <a:buFont typeface="Nunito"/>
              <a:buAutoNum type="arabicPeriod"/>
            </a:pPr>
            <a:r>
              <a:rPr lang="en" sz="17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Issue-Centered Education</a:t>
            </a:r>
            <a:endParaRPr sz="17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571500" lvl="0" indent="-425450" algn="l" rtl="0">
              <a:spcBef>
                <a:spcPts val="440"/>
              </a:spcBef>
              <a:spcAft>
                <a:spcPts val="0"/>
              </a:spcAft>
              <a:buSzPts val="1700"/>
              <a:buFont typeface="Nunito"/>
              <a:buAutoNum type="arabicPeriod"/>
            </a:pPr>
            <a:r>
              <a:rPr lang="en" sz="17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Experiential Education</a:t>
            </a:r>
            <a:endParaRPr sz="17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571500" lvl="0" indent="-425450" algn="l" rtl="0">
              <a:spcBef>
                <a:spcPts val="440"/>
              </a:spcBef>
              <a:spcAft>
                <a:spcPts val="0"/>
              </a:spcAft>
              <a:buSzPts val="1700"/>
              <a:buFont typeface="Nunito"/>
              <a:buAutoNum type="arabicPeriod"/>
            </a:pPr>
            <a:r>
              <a:rPr lang="en" sz="17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Constructivism</a:t>
            </a:r>
            <a:endParaRPr sz="17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571500" lvl="0" indent="-425450" algn="l" rtl="0">
              <a:spcBef>
                <a:spcPts val="440"/>
              </a:spcBef>
              <a:spcAft>
                <a:spcPts val="0"/>
              </a:spcAft>
              <a:buSzPts val="1700"/>
              <a:buFont typeface="Nunito"/>
              <a:buAutoNum type="arabicPeriod"/>
            </a:pPr>
            <a:r>
              <a:rPr lang="en" sz="17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Cooperative Learning</a:t>
            </a:r>
            <a:endParaRPr sz="17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476" y="1905951"/>
            <a:ext cx="2330800" cy="2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2613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Civic Action Sequence</a:t>
            </a:r>
            <a:endParaRPr sz="3000" b="1" dirty="0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27"/>
          <p:cNvSpPr/>
          <p:nvPr/>
        </p:nvSpPr>
        <p:spPr>
          <a:xfrm>
            <a:off x="519725" y="938150"/>
            <a:ext cx="3252600" cy="585300"/>
          </a:xfrm>
          <a:prstGeom prst="rect">
            <a:avLst/>
          </a:prstGeom>
          <a:solidFill>
            <a:srgbClr val="FF737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 Evaluating Community Issues</a:t>
            </a:r>
            <a:endParaRPr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7"/>
          <p:cNvSpPr/>
          <p:nvPr/>
        </p:nvSpPr>
        <p:spPr>
          <a:xfrm>
            <a:off x="2124975" y="1839000"/>
            <a:ext cx="3252600" cy="585300"/>
          </a:xfrm>
          <a:prstGeom prst="rect">
            <a:avLst/>
          </a:prstGeom>
          <a:solidFill>
            <a:srgbClr val="FFFC7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II. </a:t>
            </a: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Researching the Issue &amp; </a:t>
            </a: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Identifying Solutions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7"/>
          <p:cNvSpPr/>
          <p:nvPr/>
        </p:nvSpPr>
        <p:spPr>
          <a:xfrm>
            <a:off x="3772325" y="2739850"/>
            <a:ext cx="3252600" cy="585300"/>
          </a:xfrm>
          <a:prstGeom prst="rect">
            <a:avLst/>
          </a:prstGeom>
          <a:solidFill>
            <a:srgbClr val="97FF7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III. </a:t>
            </a: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Recommended </a:t>
            </a: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Plan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5377575" y="3640700"/>
            <a:ext cx="3252600" cy="585300"/>
          </a:xfrm>
          <a:prstGeom prst="rect">
            <a:avLst/>
          </a:prstGeom>
          <a:solidFill>
            <a:srgbClr val="6EA0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IV. </a:t>
            </a: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 &amp; Reflection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27"/>
          <p:cNvCxnSpPr>
            <a:stCxn id="143" idx="2"/>
            <a:endCxn id="144" idx="0"/>
          </p:cNvCxnSpPr>
          <p:nvPr/>
        </p:nvCxnSpPr>
        <p:spPr>
          <a:xfrm>
            <a:off x="2146025" y="1523450"/>
            <a:ext cx="1605300" cy="31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27"/>
          <p:cNvCxnSpPr>
            <a:stCxn id="144" idx="2"/>
          </p:cNvCxnSpPr>
          <p:nvPr/>
        </p:nvCxnSpPr>
        <p:spPr>
          <a:xfrm>
            <a:off x="3751275" y="2424300"/>
            <a:ext cx="1605300" cy="305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7"/>
          <p:cNvCxnSpPr/>
          <p:nvPr/>
        </p:nvCxnSpPr>
        <p:spPr>
          <a:xfrm>
            <a:off x="5356575" y="3335300"/>
            <a:ext cx="1605300" cy="305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4000"/>
              <a:buFont typeface="Cambria"/>
              <a:buNone/>
            </a:pPr>
            <a:r>
              <a:rPr lang="en" sz="30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n" sz="3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Framework Overview</a:t>
            </a:r>
            <a:endParaRPr sz="30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457200" y="941300"/>
            <a:ext cx="4114800" cy="30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Char char="•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Intended for a 2-3-week unit (10-12 class periods of 45-50 minutes)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Char char="•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Group-driven, 8-10 students per group/3-4 groups per class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Char char="•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Step-by-step progression through </a:t>
            </a:r>
            <a:r>
              <a:rPr lang="en" sz="1500" b="1" i="1" dirty="0">
                <a:solidFill>
                  <a:srgbClr val="CC0000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Evaluating Community Issues</a:t>
            </a: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, </a:t>
            </a:r>
            <a:r>
              <a:rPr lang="en" sz="1500" b="1" i="1" dirty="0">
                <a:solidFill>
                  <a:srgbClr val="B45F06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Researching Issues and Identifying Solutions</a:t>
            </a: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, </a:t>
            </a:r>
            <a:r>
              <a:rPr lang="en" sz="1500" b="1" i="1" dirty="0">
                <a:solidFill>
                  <a:srgbClr val="33B205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Developing an Action Plan</a:t>
            </a: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, </a:t>
            </a:r>
            <a:r>
              <a:rPr lang="en" sz="1500" b="1" i="1" dirty="0">
                <a:solidFill>
                  <a:srgbClr val="1155CC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Presenting and Reflection on the Project</a:t>
            </a:r>
            <a:endParaRPr sz="1500" b="1" i="1" dirty="0">
              <a:solidFill>
                <a:srgbClr val="1155CC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625" y="2107025"/>
            <a:ext cx="2275575" cy="21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650" y="1170750"/>
            <a:ext cx="2084250" cy="20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4000"/>
              <a:buFont typeface="Cambria"/>
              <a:buNone/>
            </a:pPr>
            <a:r>
              <a:rPr lang="en" sz="30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n" sz="3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Framework Components</a:t>
            </a:r>
            <a:endParaRPr sz="30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Teachers will receive: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Char char="•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Lesson plans for each unit class period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Char char="•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All necessary lesson materials including worksheets, graphic organizers, and lesson components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Char char="•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Background resources, research guides, and instructional slides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Char char="•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Evaluation criteria and rubrics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Nunito Medium"/>
              <a:ea typeface="Nunito Medium"/>
              <a:cs typeface="Nunito Medium"/>
              <a:sym typeface="Nunito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4000"/>
              <a:buFont typeface="Cambria"/>
              <a:buNone/>
            </a:pPr>
            <a:r>
              <a:rPr lang="en" sz="30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n" sz="3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Unit Sequence - Pt. 1</a:t>
            </a:r>
            <a:endParaRPr sz="30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" sz="15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Evaluating Community Issues (2-3 Class Periods)</a:t>
            </a:r>
            <a:endParaRPr sz="15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Students will analyze case study examples of student action addressing affordable housing, community policing, and gun violence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13716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Working in project groups, students will conduct a Root Cause Analysis on the issues which impact their own communities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13716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Collaboratively, students will select an issue and a specific root cause or symptom of that issue to be the focus of their Civic Capstone Project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4000"/>
              <a:buFont typeface="Cambria"/>
              <a:buNone/>
            </a:pPr>
            <a:r>
              <a:rPr lang="en" sz="30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n" sz="3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Unit Sequence - Pt. 2</a:t>
            </a:r>
            <a:endParaRPr sz="30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" sz="15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Researching the Issue &amp; Identifying Solutions (3 Class Periods)</a:t>
            </a:r>
            <a:endParaRPr sz="15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Students will research the impact of their civic issue on their community using a primary and secondary sources guide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13716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Students will i</a:t>
            </a:r>
            <a:r>
              <a:rPr lang="en" sz="15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dentify the effects of the issue and real-world examples, explore the history of the issue in the community, and examine past and contemporary efforts to address the issue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13716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Students will d</a:t>
            </a:r>
            <a:r>
              <a:rPr lang="en" sz="15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etermine the effectiveness of these efforts and develop a solution which either expands on them or presents a novel approach 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4000"/>
              <a:buFont typeface="Cambria"/>
              <a:buNone/>
            </a:pPr>
            <a:r>
              <a:rPr lang="en" sz="30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n" sz="3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Unit Sequence - Pt. 3</a:t>
            </a:r>
            <a:endParaRPr sz="30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81" name="Google Shape;181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" sz="15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Develop a Recommended Action Plan (3 Class Periods)</a:t>
            </a:r>
            <a:endParaRPr sz="15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Students will will determine which groups are best positioned to effectively implement their solution (peers, community members, school officials, decision-makers, state government, etc.)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13716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Students will explain what action(s) should be taken by which groups, why they have recommended those actions, and suggest how the target group(s) can implement the solution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4000"/>
              <a:buFont typeface="Cambria"/>
              <a:buNone/>
            </a:pPr>
            <a:r>
              <a:rPr lang="en" sz="3000" dirty="0"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n" sz="3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Unit Sequence - Pt. 4</a:t>
            </a:r>
            <a:endParaRPr sz="30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" sz="15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Presentation &amp; Reflection (2-3 Class Periods)</a:t>
            </a:r>
            <a:endParaRPr sz="1500" b="1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Based on the rubric criteria, students will present their research and action plan in a format of their choosing including poster presentations, slideshows, and videos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13716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457200" lvl="0" indent="-323850" algn="l" rtl="0">
              <a:spcBef>
                <a:spcPts val="440"/>
              </a:spcBef>
              <a:spcAft>
                <a:spcPts val="0"/>
              </a:spcAft>
              <a:buSzPts val="1500"/>
              <a:buFont typeface="Nunito Medium"/>
              <a:buAutoNum type="arabicParenR"/>
            </a:pPr>
            <a:r>
              <a:rPr lang="en" sz="15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Students will reflect on the process of developing their action plan and what real-world action they could take to impact their focus issue</a:t>
            </a:r>
            <a:endParaRPr sz="1500" dirty="0"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ose Up Bottom Bar Footer TEMPLATE">
  <a:themeElements>
    <a:clrScheme name="Custom 25">
      <a:dk1>
        <a:srgbClr val="2F2B20"/>
      </a:dk1>
      <a:lt1>
        <a:srgbClr val="FFFFFF"/>
      </a:lt1>
      <a:dk2>
        <a:srgbClr val="011733"/>
      </a:dk2>
      <a:lt2>
        <a:srgbClr val="C0183B"/>
      </a:lt2>
      <a:accent1>
        <a:srgbClr val="AF002D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3FC5FF"/>
      </a:hlink>
      <a:folHlink>
        <a:srgbClr val="849A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se Up Bottom Bar Footer TEMPLATE" id="{9D89E4FA-28D6-024D-AB00-BDE280E72AF3}" vid="{8FE51B52-C1F0-F240-8B8E-02D0BDD2EEF7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490</Words>
  <Application>Microsoft Macintosh PowerPoint</Application>
  <PresentationFormat>On-screen Show (16:9)</PresentationFormat>
  <Paragraphs>60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Cambria</vt:lpstr>
      <vt:lpstr>Arial</vt:lpstr>
      <vt:lpstr>Nunito</vt:lpstr>
      <vt:lpstr>Nunito Medium</vt:lpstr>
      <vt:lpstr>Calibri</vt:lpstr>
      <vt:lpstr>Simple Light</vt:lpstr>
      <vt:lpstr>Close Up Bottom Bar Footer TEMPLATE</vt:lpstr>
      <vt:lpstr>Student-Driven Civic Capstone Projects</vt:lpstr>
      <vt:lpstr>  Close Up Foundation</vt:lpstr>
      <vt:lpstr>Civic Action Sequence</vt:lpstr>
      <vt:lpstr>  Framework Overview</vt:lpstr>
      <vt:lpstr>  Framework Components</vt:lpstr>
      <vt:lpstr> Unit Sequence - Pt. 1</vt:lpstr>
      <vt:lpstr> Unit Sequence - Pt. 2</vt:lpstr>
      <vt:lpstr> Unit Sequence - Pt. 3</vt:lpstr>
      <vt:lpstr> Unit Sequence - Pt.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Student-Driven Civic Capstone Projects</dc:title>
  <cp:lastModifiedBy>Ashleigh Barber</cp:lastModifiedBy>
  <cp:revision>2</cp:revision>
  <dcterms:modified xsi:type="dcterms:W3CDTF">2024-03-08T17:50:26Z</dcterms:modified>
</cp:coreProperties>
</file>