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9"/>
  </p:notesMasterIdLst>
  <p:sldIdLst>
    <p:sldId id="289"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5143500" type="screen16x9"/>
  <p:notesSz cx="6858000" cy="9144000"/>
  <p:embeddedFontLst>
    <p:embeddedFont>
      <p:font typeface="Roboto" pitchFamily="2" charset="0"/>
      <p:regular r:id="rId40"/>
      <p:bold r:id="rId41"/>
      <p:italic r:id="rId42"/>
      <p:boldItalic r:id="rId43"/>
    </p:embeddedFont>
    <p:embeddedFont>
      <p:font typeface="Trebuchet MS" panose="020B0703020202090204" pitchFamily="34" charset="0"/>
      <p:regular r:id="rId44"/>
      <p:bold r:id="rId45"/>
      <p:italic r:id="rId46"/>
    </p:embeddedFont>
    <p:embeddedFont>
      <p:font typeface="Wingdings 3" pitchFamily="2"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79" d="100"/>
          <a:sy n="79" d="100"/>
        </p:scale>
        <p:origin x="1936" y="15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a O'Brien" userId="3e75e914a6b93a62" providerId="LiveId" clId="{F126EE65-8298-4F08-B9FA-FDB7BF93573C}"/>
    <pc:docChg chg="undo custSel modSld">
      <pc:chgData name="Maura O'Brien" userId="3e75e914a6b93a62" providerId="LiveId" clId="{F126EE65-8298-4F08-B9FA-FDB7BF93573C}" dt="2020-04-07T15:00:08.727" v="203" actId="20577"/>
      <pc:docMkLst>
        <pc:docMk/>
      </pc:docMkLst>
      <pc:sldChg chg="modSp">
        <pc:chgData name="Maura O'Brien" userId="3e75e914a6b93a62" providerId="LiveId" clId="{F126EE65-8298-4F08-B9FA-FDB7BF93573C}" dt="2020-04-07T14:46:48.116" v="21" actId="20577"/>
        <pc:sldMkLst>
          <pc:docMk/>
          <pc:sldMk cId="0" sldId="258"/>
        </pc:sldMkLst>
        <pc:spChg chg="mod">
          <ac:chgData name="Maura O'Brien" userId="3e75e914a6b93a62" providerId="LiveId" clId="{F126EE65-8298-4F08-B9FA-FDB7BF93573C}" dt="2020-04-07T14:46:38.282" v="17" actId="20577"/>
          <ac:spMkLst>
            <pc:docMk/>
            <pc:sldMk cId="0" sldId="258"/>
            <ac:spMk id="84" creationId="{00000000-0000-0000-0000-000000000000}"/>
          </ac:spMkLst>
        </pc:spChg>
        <pc:spChg chg="mod">
          <ac:chgData name="Maura O'Brien" userId="3e75e914a6b93a62" providerId="LiveId" clId="{F126EE65-8298-4F08-B9FA-FDB7BF93573C}" dt="2020-04-07T14:46:48.116" v="21" actId="20577"/>
          <ac:spMkLst>
            <pc:docMk/>
            <pc:sldMk cId="0" sldId="258"/>
            <ac:spMk id="85" creationId="{00000000-0000-0000-0000-000000000000}"/>
          </ac:spMkLst>
        </pc:spChg>
      </pc:sldChg>
      <pc:sldChg chg="modSp">
        <pc:chgData name="Maura O'Brien" userId="3e75e914a6b93a62" providerId="LiveId" clId="{F126EE65-8298-4F08-B9FA-FDB7BF93573C}" dt="2020-04-07T14:47:02.634" v="26" actId="20577"/>
        <pc:sldMkLst>
          <pc:docMk/>
          <pc:sldMk cId="0" sldId="259"/>
        </pc:sldMkLst>
        <pc:spChg chg="mod">
          <ac:chgData name="Maura O'Brien" userId="3e75e914a6b93a62" providerId="LiveId" clId="{F126EE65-8298-4F08-B9FA-FDB7BF93573C}" dt="2020-04-07T14:47:02.634" v="26" actId="20577"/>
          <ac:spMkLst>
            <pc:docMk/>
            <pc:sldMk cId="0" sldId="259"/>
            <ac:spMk id="90" creationId="{00000000-0000-0000-0000-000000000000}"/>
          </ac:spMkLst>
        </pc:spChg>
      </pc:sldChg>
      <pc:sldChg chg="modSp">
        <pc:chgData name="Maura O'Brien" userId="3e75e914a6b93a62" providerId="LiveId" clId="{F126EE65-8298-4F08-B9FA-FDB7BF93573C}" dt="2020-04-07T14:47:33.122" v="38" actId="20577"/>
        <pc:sldMkLst>
          <pc:docMk/>
          <pc:sldMk cId="0" sldId="260"/>
        </pc:sldMkLst>
        <pc:spChg chg="mod">
          <ac:chgData name="Maura O'Brien" userId="3e75e914a6b93a62" providerId="LiveId" clId="{F126EE65-8298-4F08-B9FA-FDB7BF93573C}" dt="2020-04-07T14:47:14.291" v="28" actId="20577"/>
          <ac:spMkLst>
            <pc:docMk/>
            <pc:sldMk cId="0" sldId="260"/>
            <ac:spMk id="100" creationId="{00000000-0000-0000-0000-000000000000}"/>
          </ac:spMkLst>
        </pc:spChg>
        <pc:spChg chg="mod">
          <ac:chgData name="Maura O'Brien" userId="3e75e914a6b93a62" providerId="LiveId" clId="{F126EE65-8298-4F08-B9FA-FDB7BF93573C}" dt="2020-04-07T14:47:33.122" v="38" actId="20577"/>
          <ac:spMkLst>
            <pc:docMk/>
            <pc:sldMk cId="0" sldId="260"/>
            <ac:spMk id="105" creationId="{00000000-0000-0000-0000-000000000000}"/>
          </ac:spMkLst>
        </pc:spChg>
        <pc:spChg chg="mod">
          <ac:chgData name="Maura O'Brien" userId="3e75e914a6b93a62" providerId="LiveId" clId="{F126EE65-8298-4F08-B9FA-FDB7BF93573C}" dt="2020-04-07T14:47:18.074" v="30" actId="20577"/>
          <ac:spMkLst>
            <pc:docMk/>
            <pc:sldMk cId="0" sldId="260"/>
            <ac:spMk id="110" creationId="{00000000-0000-0000-0000-000000000000}"/>
          </ac:spMkLst>
        </pc:spChg>
        <pc:spChg chg="mod">
          <ac:chgData name="Maura O'Brien" userId="3e75e914a6b93a62" providerId="LiveId" clId="{F126EE65-8298-4F08-B9FA-FDB7BF93573C}" dt="2020-04-07T14:47:26.693" v="36" actId="20577"/>
          <ac:spMkLst>
            <pc:docMk/>
            <pc:sldMk cId="0" sldId="260"/>
            <ac:spMk id="120" creationId="{00000000-0000-0000-0000-000000000000}"/>
          </ac:spMkLst>
        </pc:spChg>
      </pc:sldChg>
      <pc:sldChg chg="modSp">
        <pc:chgData name="Maura O'Brien" userId="3e75e914a6b93a62" providerId="LiveId" clId="{F126EE65-8298-4F08-B9FA-FDB7BF93573C}" dt="2020-04-07T14:47:46.005" v="39" actId="114"/>
        <pc:sldMkLst>
          <pc:docMk/>
          <pc:sldMk cId="0" sldId="261"/>
        </pc:sldMkLst>
        <pc:spChg chg="mod">
          <ac:chgData name="Maura O'Brien" userId="3e75e914a6b93a62" providerId="LiveId" clId="{F126EE65-8298-4F08-B9FA-FDB7BF93573C}" dt="2020-04-07T14:47:46.005" v="39" actId="114"/>
          <ac:spMkLst>
            <pc:docMk/>
            <pc:sldMk cId="0" sldId="261"/>
            <ac:spMk id="125" creationId="{00000000-0000-0000-0000-000000000000}"/>
          </ac:spMkLst>
        </pc:spChg>
      </pc:sldChg>
      <pc:sldChg chg="modSp">
        <pc:chgData name="Maura O'Brien" userId="3e75e914a6b93a62" providerId="LiveId" clId="{F126EE65-8298-4F08-B9FA-FDB7BF93573C}" dt="2020-04-07T14:48:09.392" v="43" actId="20577"/>
        <pc:sldMkLst>
          <pc:docMk/>
          <pc:sldMk cId="0" sldId="262"/>
        </pc:sldMkLst>
        <pc:spChg chg="mod">
          <ac:chgData name="Maura O'Brien" userId="3e75e914a6b93a62" providerId="LiveId" clId="{F126EE65-8298-4F08-B9FA-FDB7BF93573C}" dt="2020-04-07T14:48:09.392" v="43" actId="20577"/>
          <ac:spMkLst>
            <pc:docMk/>
            <pc:sldMk cId="0" sldId="262"/>
            <ac:spMk id="130" creationId="{00000000-0000-0000-0000-000000000000}"/>
          </ac:spMkLst>
        </pc:spChg>
      </pc:sldChg>
      <pc:sldChg chg="modSp">
        <pc:chgData name="Maura O'Brien" userId="3e75e914a6b93a62" providerId="LiveId" clId="{F126EE65-8298-4F08-B9FA-FDB7BF93573C}" dt="2020-04-07T14:48:17.918" v="45" actId="20577"/>
        <pc:sldMkLst>
          <pc:docMk/>
          <pc:sldMk cId="0" sldId="263"/>
        </pc:sldMkLst>
        <pc:spChg chg="mod">
          <ac:chgData name="Maura O'Brien" userId="3e75e914a6b93a62" providerId="LiveId" clId="{F126EE65-8298-4F08-B9FA-FDB7BF93573C}" dt="2020-04-07T14:48:17.918" v="45" actId="20577"/>
          <ac:spMkLst>
            <pc:docMk/>
            <pc:sldMk cId="0" sldId="263"/>
            <ac:spMk id="135" creationId="{00000000-0000-0000-0000-000000000000}"/>
          </ac:spMkLst>
        </pc:spChg>
      </pc:sldChg>
      <pc:sldChg chg="modSp">
        <pc:chgData name="Maura O'Brien" userId="3e75e914a6b93a62" providerId="LiveId" clId="{F126EE65-8298-4F08-B9FA-FDB7BF93573C}" dt="2020-04-07T14:48:30.951" v="53" actId="20577"/>
        <pc:sldMkLst>
          <pc:docMk/>
          <pc:sldMk cId="0" sldId="264"/>
        </pc:sldMkLst>
        <pc:spChg chg="mod">
          <ac:chgData name="Maura O'Brien" userId="3e75e914a6b93a62" providerId="LiveId" clId="{F126EE65-8298-4F08-B9FA-FDB7BF93573C}" dt="2020-04-07T14:48:30.951" v="53" actId="20577"/>
          <ac:spMkLst>
            <pc:docMk/>
            <pc:sldMk cId="0" sldId="264"/>
            <ac:spMk id="140" creationId="{00000000-0000-0000-0000-000000000000}"/>
          </ac:spMkLst>
        </pc:spChg>
      </pc:sldChg>
      <pc:sldChg chg="modSp">
        <pc:chgData name="Maura O'Brien" userId="3e75e914a6b93a62" providerId="LiveId" clId="{F126EE65-8298-4F08-B9FA-FDB7BF93573C}" dt="2020-04-07T14:48:53.429" v="55" actId="114"/>
        <pc:sldMkLst>
          <pc:docMk/>
          <pc:sldMk cId="0" sldId="265"/>
        </pc:sldMkLst>
        <pc:spChg chg="mod">
          <ac:chgData name="Maura O'Brien" userId="3e75e914a6b93a62" providerId="LiveId" clId="{F126EE65-8298-4F08-B9FA-FDB7BF93573C}" dt="2020-04-07T14:48:53.429" v="55" actId="114"/>
          <ac:spMkLst>
            <pc:docMk/>
            <pc:sldMk cId="0" sldId="265"/>
            <ac:spMk id="146" creationId="{00000000-0000-0000-0000-000000000000}"/>
          </ac:spMkLst>
        </pc:spChg>
      </pc:sldChg>
      <pc:sldChg chg="modSp">
        <pc:chgData name="Maura O'Brien" userId="3e75e914a6b93a62" providerId="LiveId" clId="{F126EE65-8298-4F08-B9FA-FDB7BF93573C}" dt="2020-04-07T14:49:11.775" v="57" actId="114"/>
        <pc:sldMkLst>
          <pc:docMk/>
          <pc:sldMk cId="0" sldId="266"/>
        </pc:sldMkLst>
        <pc:spChg chg="mod">
          <ac:chgData name="Maura O'Brien" userId="3e75e914a6b93a62" providerId="LiveId" clId="{F126EE65-8298-4F08-B9FA-FDB7BF93573C}" dt="2020-04-07T14:49:11.775" v="57" actId="114"/>
          <ac:spMkLst>
            <pc:docMk/>
            <pc:sldMk cId="0" sldId="266"/>
            <ac:spMk id="154" creationId="{00000000-0000-0000-0000-000000000000}"/>
          </ac:spMkLst>
        </pc:spChg>
      </pc:sldChg>
      <pc:sldChg chg="modSp">
        <pc:chgData name="Maura O'Brien" userId="3e75e914a6b93a62" providerId="LiveId" clId="{F126EE65-8298-4F08-B9FA-FDB7BF93573C}" dt="2020-04-07T14:49:37.504" v="63" actId="20577"/>
        <pc:sldMkLst>
          <pc:docMk/>
          <pc:sldMk cId="0" sldId="268"/>
        </pc:sldMkLst>
        <pc:spChg chg="mod">
          <ac:chgData name="Maura O'Brien" userId="3e75e914a6b93a62" providerId="LiveId" clId="{F126EE65-8298-4F08-B9FA-FDB7BF93573C}" dt="2020-04-07T14:49:37.504" v="63" actId="20577"/>
          <ac:spMkLst>
            <pc:docMk/>
            <pc:sldMk cId="0" sldId="268"/>
            <ac:spMk id="169" creationId="{00000000-0000-0000-0000-000000000000}"/>
          </ac:spMkLst>
        </pc:spChg>
      </pc:sldChg>
      <pc:sldChg chg="modSp">
        <pc:chgData name="Maura O'Brien" userId="3e75e914a6b93a62" providerId="LiveId" clId="{F126EE65-8298-4F08-B9FA-FDB7BF93573C}" dt="2020-04-07T14:50:20.576" v="97" actId="20577"/>
        <pc:sldMkLst>
          <pc:docMk/>
          <pc:sldMk cId="0" sldId="269"/>
        </pc:sldMkLst>
        <pc:spChg chg="mod">
          <ac:chgData name="Maura O'Brien" userId="3e75e914a6b93a62" providerId="LiveId" clId="{F126EE65-8298-4F08-B9FA-FDB7BF93573C}" dt="2020-04-07T14:50:20.576" v="97" actId="20577"/>
          <ac:spMkLst>
            <pc:docMk/>
            <pc:sldMk cId="0" sldId="269"/>
            <ac:spMk id="175" creationId="{00000000-0000-0000-0000-000000000000}"/>
          </ac:spMkLst>
        </pc:spChg>
      </pc:sldChg>
      <pc:sldChg chg="modSp">
        <pc:chgData name="Maura O'Brien" userId="3e75e914a6b93a62" providerId="LiveId" clId="{F126EE65-8298-4F08-B9FA-FDB7BF93573C}" dt="2020-04-07T14:52:04.039" v="113" actId="313"/>
        <pc:sldMkLst>
          <pc:docMk/>
          <pc:sldMk cId="0" sldId="270"/>
        </pc:sldMkLst>
        <pc:spChg chg="mod">
          <ac:chgData name="Maura O'Brien" userId="3e75e914a6b93a62" providerId="LiveId" clId="{F126EE65-8298-4F08-B9FA-FDB7BF93573C}" dt="2020-04-07T14:52:04.039" v="113" actId="313"/>
          <ac:spMkLst>
            <pc:docMk/>
            <pc:sldMk cId="0" sldId="270"/>
            <ac:spMk id="181" creationId="{00000000-0000-0000-0000-000000000000}"/>
          </ac:spMkLst>
        </pc:spChg>
      </pc:sldChg>
      <pc:sldChg chg="modSp">
        <pc:chgData name="Maura O'Brien" userId="3e75e914a6b93a62" providerId="LiveId" clId="{F126EE65-8298-4F08-B9FA-FDB7BF93573C}" dt="2020-04-07T14:52:37.046" v="120" actId="11"/>
        <pc:sldMkLst>
          <pc:docMk/>
          <pc:sldMk cId="0" sldId="271"/>
        </pc:sldMkLst>
        <pc:spChg chg="mod">
          <ac:chgData name="Maura O'Brien" userId="3e75e914a6b93a62" providerId="LiveId" clId="{F126EE65-8298-4F08-B9FA-FDB7BF93573C}" dt="2020-04-07T14:52:37.046" v="120" actId="11"/>
          <ac:spMkLst>
            <pc:docMk/>
            <pc:sldMk cId="0" sldId="271"/>
            <ac:spMk id="187" creationId="{00000000-0000-0000-0000-000000000000}"/>
          </ac:spMkLst>
        </pc:spChg>
      </pc:sldChg>
      <pc:sldChg chg="modSp">
        <pc:chgData name="Maura O'Brien" userId="3e75e914a6b93a62" providerId="LiveId" clId="{F126EE65-8298-4F08-B9FA-FDB7BF93573C}" dt="2020-04-07T14:52:52.581" v="121" actId="11"/>
        <pc:sldMkLst>
          <pc:docMk/>
          <pc:sldMk cId="0" sldId="272"/>
        </pc:sldMkLst>
        <pc:spChg chg="mod">
          <ac:chgData name="Maura O'Brien" userId="3e75e914a6b93a62" providerId="LiveId" clId="{F126EE65-8298-4F08-B9FA-FDB7BF93573C}" dt="2020-04-07T14:52:52.581" v="121" actId="11"/>
          <ac:spMkLst>
            <pc:docMk/>
            <pc:sldMk cId="0" sldId="272"/>
            <ac:spMk id="193" creationId="{00000000-0000-0000-0000-000000000000}"/>
          </ac:spMkLst>
        </pc:spChg>
      </pc:sldChg>
      <pc:sldChg chg="modSp">
        <pc:chgData name="Maura O'Brien" userId="3e75e914a6b93a62" providerId="LiveId" clId="{F126EE65-8298-4F08-B9FA-FDB7BF93573C}" dt="2020-04-07T14:52:59.484" v="122" actId="11"/>
        <pc:sldMkLst>
          <pc:docMk/>
          <pc:sldMk cId="0" sldId="273"/>
        </pc:sldMkLst>
        <pc:spChg chg="mod">
          <ac:chgData name="Maura O'Brien" userId="3e75e914a6b93a62" providerId="LiveId" clId="{F126EE65-8298-4F08-B9FA-FDB7BF93573C}" dt="2020-04-07T14:52:59.484" v="122" actId="11"/>
          <ac:spMkLst>
            <pc:docMk/>
            <pc:sldMk cId="0" sldId="273"/>
            <ac:spMk id="199" creationId="{00000000-0000-0000-0000-000000000000}"/>
          </ac:spMkLst>
        </pc:spChg>
      </pc:sldChg>
      <pc:sldChg chg="modSp">
        <pc:chgData name="Maura O'Brien" userId="3e75e914a6b93a62" providerId="LiveId" clId="{F126EE65-8298-4F08-B9FA-FDB7BF93573C}" dt="2020-04-07T14:53:23.820" v="127" actId="20577"/>
        <pc:sldMkLst>
          <pc:docMk/>
          <pc:sldMk cId="0" sldId="274"/>
        </pc:sldMkLst>
        <pc:spChg chg="mod">
          <ac:chgData name="Maura O'Brien" userId="3e75e914a6b93a62" providerId="LiveId" clId="{F126EE65-8298-4F08-B9FA-FDB7BF93573C}" dt="2020-04-07T14:53:23.820" v="127" actId="20577"/>
          <ac:spMkLst>
            <pc:docMk/>
            <pc:sldMk cId="0" sldId="274"/>
            <ac:spMk id="205" creationId="{00000000-0000-0000-0000-000000000000}"/>
          </ac:spMkLst>
        </pc:spChg>
      </pc:sldChg>
      <pc:sldChg chg="modSp">
        <pc:chgData name="Maura O'Brien" userId="3e75e914a6b93a62" providerId="LiveId" clId="{F126EE65-8298-4F08-B9FA-FDB7BF93573C}" dt="2020-04-07T14:53:37.788" v="132" actId="20577"/>
        <pc:sldMkLst>
          <pc:docMk/>
          <pc:sldMk cId="0" sldId="275"/>
        </pc:sldMkLst>
        <pc:spChg chg="mod">
          <ac:chgData name="Maura O'Brien" userId="3e75e914a6b93a62" providerId="LiveId" clId="{F126EE65-8298-4F08-B9FA-FDB7BF93573C}" dt="2020-04-07T14:53:37.788" v="132" actId="20577"/>
          <ac:spMkLst>
            <pc:docMk/>
            <pc:sldMk cId="0" sldId="275"/>
            <ac:spMk id="211" creationId="{00000000-0000-0000-0000-000000000000}"/>
          </ac:spMkLst>
        </pc:spChg>
      </pc:sldChg>
      <pc:sldChg chg="modSp">
        <pc:chgData name="Maura O'Brien" userId="3e75e914a6b93a62" providerId="LiveId" clId="{F126EE65-8298-4F08-B9FA-FDB7BF93573C}" dt="2020-04-07T14:53:46.954" v="133" actId="11"/>
        <pc:sldMkLst>
          <pc:docMk/>
          <pc:sldMk cId="0" sldId="276"/>
        </pc:sldMkLst>
        <pc:spChg chg="mod">
          <ac:chgData name="Maura O'Brien" userId="3e75e914a6b93a62" providerId="LiveId" clId="{F126EE65-8298-4F08-B9FA-FDB7BF93573C}" dt="2020-04-07T14:53:46.954" v="133" actId="11"/>
          <ac:spMkLst>
            <pc:docMk/>
            <pc:sldMk cId="0" sldId="276"/>
            <ac:spMk id="217" creationId="{00000000-0000-0000-0000-000000000000}"/>
          </ac:spMkLst>
        </pc:spChg>
      </pc:sldChg>
      <pc:sldChg chg="modSp">
        <pc:chgData name="Maura O'Brien" userId="3e75e914a6b93a62" providerId="LiveId" clId="{F126EE65-8298-4F08-B9FA-FDB7BF93573C}" dt="2020-04-07T14:54:03.418" v="134" actId="11"/>
        <pc:sldMkLst>
          <pc:docMk/>
          <pc:sldMk cId="0" sldId="277"/>
        </pc:sldMkLst>
        <pc:spChg chg="mod">
          <ac:chgData name="Maura O'Brien" userId="3e75e914a6b93a62" providerId="LiveId" clId="{F126EE65-8298-4F08-B9FA-FDB7BF93573C}" dt="2020-04-07T14:54:03.418" v="134" actId="11"/>
          <ac:spMkLst>
            <pc:docMk/>
            <pc:sldMk cId="0" sldId="277"/>
            <ac:spMk id="223" creationId="{00000000-0000-0000-0000-000000000000}"/>
          </ac:spMkLst>
        </pc:spChg>
      </pc:sldChg>
      <pc:sldChg chg="modSp">
        <pc:chgData name="Maura O'Brien" userId="3e75e914a6b93a62" providerId="LiveId" clId="{F126EE65-8298-4F08-B9FA-FDB7BF93573C}" dt="2020-04-07T14:54:22.261" v="139" actId="11"/>
        <pc:sldMkLst>
          <pc:docMk/>
          <pc:sldMk cId="0" sldId="278"/>
        </pc:sldMkLst>
        <pc:spChg chg="mod">
          <ac:chgData name="Maura O'Brien" userId="3e75e914a6b93a62" providerId="LiveId" clId="{F126EE65-8298-4F08-B9FA-FDB7BF93573C}" dt="2020-04-07T14:54:22.261" v="139" actId="11"/>
          <ac:spMkLst>
            <pc:docMk/>
            <pc:sldMk cId="0" sldId="278"/>
            <ac:spMk id="229" creationId="{00000000-0000-0000-0000-000000000000}"/>
          </ac:spMkLst>
        </pc:spChg>
      </pc:sldChg>
      <pc:sldChg chg="modSp">
        <pc:chgData name="Maura O'Brien" userId="3e75e914a6b93a62" providerId="LiveId" clId="{F126EE65-8298-4F08-B9FA-FDB7BF93573C}" dt="2020-04-07T14:54:34.839" v="144" actId="20577"/>
        <pc:sldMkLst>
          <pc:docMk/>
          <pc:sldMk cId="0" sldId="279"/>
        </pc:sldMkLst>
        <pc:spChg chg="mod">
          <ac:chgData name="Maura O'Brien" userId="3e75e914a6b93a62" providerId="LiveId" clId="{F126EE65-8298-4F08-B9FA-FDB7BF93573C}" dt="2020-04-07T14:54:34.839" v="144" actId="20577"/>
          <ac:spMkLst>
            <pc:docMk/>
            <pc:sldMk cId="0" sldId="279"/>
            <ac:spMk id="235" creationId="{00000000-0000-0000-0000-000000000000}"/>
          </ac:spMkLst>
        </pc:spChg>
      </pc:sldChg>
      <pc:sldChg chg="modSp">
        <pc:chgData name="Maura O'Brien" userId="3e75e914a6b93a62" providerId="LiveId" clId="{F126EE65-8298-4F08-B9FA-FDB7BF93573C}" dt="2020-04-07T14:57:09.678" v="168" actId="20577"/>
        <pc:sldMkLst>
          <pc:docMk/>
          <pc:sldMk cId="0" sldId="284"/>
        </pc:sldMkLst>
        <pc:spChg chg="mod">
          <ac:chgData name="Maura O'Brien" userId="3e75e914a6b93a62" providerId="LiveId" clId="{F126EE65-8298-4F08-B9FA-FDB7BF93573C}" dt="2020-04-07T14:55:30.117" v="149" actId="20577"/>
          <ac:spMkLst>
            <pc:docMk/>
            <pc:sldMk cId="0" sldId="284"/>
            <ac:spMk id="270" creationId="{00000000-0000-0000-0000-000000000000}"/>
          </ac:spMkLst>
        </pc:spChg>
        <pc:spChg chg="mod">
          <ac:chgData name="Maura O'Brien" userId="3e75e914a6b93a62" providerId="LiveId" clId="{F126EE65-8298-4F08-B9FA-FDB7BF93573C}" dt="2020-04-07T14:57:09.678" v="168" actId="20577"/>
          <ac:spMkLst>
            <pc:docMk/>
            <pc:sldMk cId="0" sldId="284"/>
            <ac:spMk id="271" creationId="{00000000-0000-0000-0000-000000000000}"/>
          </ac:spMkLst>
        </pc:spChg>
      </pc:sldChg>
      <pc:sldChg chg="modSp">
        <pc:chgData name="Maura O'Brien" userId="3e75e914a6b93a62" providerId="LiveId" clId="{F126EE65-8298-4F08-B9FA-FDB7BF93573C}" dt="2020-04-07T14:57:58.896" v="184" actId="20577"/>
        <pc:sldMkLst>
          <pc:docMk/>
          <pc:sldMk cId="0" sldId="285"/>
        </pc:sldMkLst>
        <pc:spChg chg="mod">
          <ac:chgData name="Maura O'Brien" userId="3e75e914a6b93a62" providerId="LiveId" clId="{F126EE65-8298-4F08-B9FA-FDB7BF93573C}" dt="2020-04-07T14:57:17.078" v="173" actId="20577"/>
          <ac:spMkLst>
            <pc:docMk/>
            <pc:sldMk cId="0" sldId="285"/>
            <ac:spMk id="276" creationId="{00000000-0000-0000-0000-000000000000}"/>
          </ac:spMkLst>
        </pc:spChg>
        <pc:spChg chg="mod">
          <ac:chgData name="Maura O'Brien" userId="3e75e914a6b93a62" providerId="LiveId" clId="{F126EE65-8298-4F08-B9FA-FDB7BF93573C}" dt="2020-04-07T14:57:58.896" v="184" actId="20577"/>
          <ac:spMkLst>
            <pc:docMk/>
            <pc:sldMk cId="0" sldId="285"/>
            <ac:spMk id="277" creationId="{00000000-0000-0000-0000-000000000000}"/>
          </ac:spMkLst>
        </pc:spChg>
      </pc:sldChg>
      <pc:sldChg chg="modSp">
        <pc:chgData name="Maura O'Brien" userId="3e75e914a6b93a62" providerId="LiveId" clId="{F126EE65-8298-4F08-B9FA-FDB7BF93573C}" dt="2020-04-07T14:58:32.550" v="197" actId="20577"/>
        <pc:sldMkLst>
          <pc:docMk/>
          <pc:sldMk cId="0" sldId="286"/>
        </pc:sldMkLst>
        <pc:spChg chg="mod">
          <ac:chgData name="Maura O'Brien" userId="3e75e914a6b93a62" providerId="LiveId" clId="{F126EE65-8298-4F08-B9FA-FDB7BF93573C}" dt="2020-04-07T14:58:05.147" v="187" actId="20577"/>
          <ac:spMkLst>
            <pc:docMk/>
            <pc:sldMk cId="0" sldId="286"/>
            <ac:spMk id="282" creationId="{00000000-0000-0000-0000-000000000000}"/>
          </ac:spMkLst>
        </pc:spChg>
        <pc:spChg chg="mod">
          <ac:chgData name="Maura O'Brien" userId="3e75e914a6b93a62" providerId="LiveId" clId="{F126EE65-8298-4F08-B9FA-FDB7BF93573C}" dt="2020-04-07T14:58:32.550" v="197" actId="20577"/>
          <ac:spMkLst>
            <pc:docMk/>
            <pc:sldMk cId="0" sldId="286"/>
            <ac:spMk id="283" creationId="{00000000-0000-0000-0000-000000000000}"/>
          </ac:spMkLst>
        </pc:spChg>
      </pc:sldChg>
      <pc:sldChg chg="modSp">
        <pc:chgData name="Maura O'Brien" userId="3e75e914a6b93a62" providerId="LiveId" clId="{F126EE65-8298-4F08-B9FA-FDB7BF93573C}" dt="2020-04-07T14:59:13.808" v="200" actId="20577"/>
        <pc:sldMkLst>
          <pc:docMk/>
          <pc:sldMk cId="0" sldId="287"/>
        </pc:sldMkLst>
        <pc:spChg chg="mod">
          <ac:chgData name="Maura O'Brien" userId="3e75e914a6b93a62" providerId="LiveId" clId="{F126EE65-8298-4F08-B9FA-FDB7BF93573C}" dt="2020-04-07T14:59:13.808" v="200" actId="20577"/>
          <ac:spMkLst>
            <pc:docMk/>
            <pc:sldMk cId="0" sldId="287"/>
            <ac:spMk id="289" creationId="{00000000-0000-0000-0000-000000000000}"/>
          </ac:spMkLst>
        </pc:spChg>
      </pc:sldChg>
      <pc:sldChg chg="modSp">
        <pc:chgData name="Maura O'Brien" userId="3e75e914a6b93a62" providerId="LiveId" clId="{F126EE65-8298-4F08-B9FA-FDB7BF93573C}" dt="2020-04-07T15:00:08.727" v="203" actId="20577"/>
        <pc:sldMkLst>
          <pc:docMk/>
          <pc:sldMk cId="0" sldId="288"/>
        </pc:sldMkLst>
        <pc:spChg chg="mod">
          <ac:chgData name="Maura O'Brien" userId="3e75e914a6b93a62" providerId="LiveId" clId="{F126EE65-8298-4F08-B9FA-FDB7BF93573C}" dt="2020-04-07T15:00:08.727" v="203" actId="20577"/>
          <ac:spMkLst>
            <pc:docMk/>
            <pc:sldMk cId="0" sldId="288"/>
            <ac:spMk id="2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0018331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1d1df495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1d1df49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game to get students acquainted with the platform functions.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1d625070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1d625070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latin typeface="Roboto"/>
                <a:ea typeface="Roboto"/>
                <a:cs typeface="Roboto"/>
                <a:sym typeface="Roboto"/>
              </a:rPr>
              <a:t>Instructions</a:t>
            </a:r>
            <a:r>
              <a:rPr lang="en">
                <a:latin typeface="Roboto"/>
                <a:ea typeface="Roboto"/>
                <a:cs typeface="Roboto"/>
                <a:sym typeface="Roboto"/>
              </a:rPr>
              <a:t>: Please think about the following question. Hold up a number between one and five on your hand to demonstrate your response. Send your response via chat, if your video is unavailable.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t>*Note: Could use google form, zoom polling, survey monkey or another response-collecting method to have students answer this. Could use these questions on a survey as a pre-and post-lesson questionnaire.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1d625070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1d625070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latin typeface="Roboto"/>
                <a:ea typeface="Roboto"/>
                <a:cs typeface="Roboto"/>
                <a:sym typeface="Roboto"/>
              </a:rPr>
              <a:t>Instructions</a:t>
            </a:r>
            <a:r>
              <a:rPr lang="en">
                <a:latin typeface="Roboto"/>
                <a:ea typeface="Roboto"/>
                <a:cs typeface="Roboto"/>
                <a:sym typeface="Roboto"/>
              </a:rPr>
              <a:t>: Please think about the following question. Hold up a number between one and five on your hand to demonstrate your response. Send your response via chat, if your video is unavailable.</a:t>
            </a:r>
            <a:endParaRPr>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r>
              <a:rPr lang="en"/>
              <a:t>*Note: Could use google form, zoom polling, survey monkey or another response-collecting method to have students answer this. Could use these questions on a survey as a pre-and post-lesson questionnaire. </a:t>
            </a:r>
            <a:endParaRPr/>
          </a:p>
          <a:p>
            <a:pPr marL="0" lvl="0" indent="0" algn="l" rtl="0">
              <a:spcBef>
                <a:spcPts val="0"/>
              </a:spcBef>
              <a:spcAft>
                <a:spcPts val="0"/>
              </a:spcAft>
              <a:buNone/>
            </a:pPr>
            <a:endParaRPr/>
          </a:p>
          <a:p>
            <a:pPr marL="0" lvl="0" indent="0" algn="l" rtl="0">
              <a:spcBef>
                <a:spcPts val="0"/>
              </a:spcBef>
              <a:spcAft>
                <a:spcPts val="0"/>
              </a:spcAft>
              <a:buNone/>
            </a:pPr>
            <a:r>
              <a:rPr lang="en" u="sng"/>
              <a:t>As a follow up</a:t>
            </a:r>
            <a:r>
              <a:rPr lang="en"/>
              <a:t>: Do a quick personal check-in: How often do you personally think critically about the sources you read and are there any areas for growth that you have in this habit?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1d1df495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1d1df495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the big picture concepts that the students read about prior to coming to this class by asking students to share out with the whole group. </a:t>
            </a:r>
            <a:endParaRPr/>
          </a:p>
          <a:p>
            <a:pPr marL="457200" lvl="0" indent="-317500" algn="l" rtl="0">
              <a:spcBef>
                <a:spcPts val="0"/>
              </a:spcBef>
              <a:spcAft>
                <a:spcPts val="0"/>
              </a:spcAft>
              <a:buSzPts val="1400"/>
              <a:buChar char="-"/>
            </a:pPr>
            <a:r>
              <a:rPr lang="en"/>
              <a:t>For example, you could ask students: Who can summarize the key points made about question 1: type? And continue through all five question areas. </a:t>
            </a:r>
            <a:endParaRPr/>
          </a:p>
          <a:p>
            <a:pPr marL="457200" lvl="0" indent="-317500" algn="l" rtl="0">
              <a:spcBef>
                <a:spcPts val="0"/>
              </a:spcBef>
              <a:spcAft>
                <a:spcPts val="0"/>
              </a:spcAft>
              <a:buSzPts val="1400"/>
              <a:buChar char="-"/>
            </a:pPr>
            <a:r>
              <a:rPr lang="en"/>
              <a:t>Remind them of zoom expectations for your group. For example: raise hand physically (or using the zoom feature) and I will call on you to address the group etc.</a:t>
            </a:r>
            <a:endParaRPr/>
          </a:p>
          <a:p>
            <a:pPr marL="457200" lvl="0" indent="-317500" algn="l" rtl="0">
              <a:spcBef>
                <a:spcPts val="0"/>
              </a:spcBef>
              <a:spcAft>
                <a:spcPts val="0"/>
              </a:spcAft>
              <a:buSzPts val="1400"/>
              <a:buChar char="-"/>
            </a:pPr>
            <a:r>
              <a:rPr lang="en"/>
              <a:t>We recommend that you take notes on student responses using the powerpoint slide (while the screen is shared).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1d625070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1d625070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2673eaf9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2673eaf9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please take a moment to read each. I will be asking to choose which of the five questions that small section of content is most related to or which question it best answers. To participate, please privately send me the letter that best answers the question at the top of the slide.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2673eaf9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2673eaf9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2673eaf9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2673eaf9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2673eaf9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2673eaf9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Answer: </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2673eaf9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2673eaf9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Answer: </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2673eaf9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2673eaf9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2673eaf9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2673eaf9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game to get students acquainted with using their hands/camera to interact with the class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26f48bca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26f48bca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2673eaf9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2673eaf9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Answer: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u="sng"/>
              <a:t>Explain</a:t>
            </a:r>
            <a:r>
              <a:rPr lang="en" sz="1200"/>
              <a:t>: Please note that interpretation often refers to the entire piece, rather than specific lines--does the author use enough evidence to back up the assumptions or conclusions they are drawing etc.? However, this is a small-scale version of that. </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2673eaf9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2673eaf9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Answer: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u="sng"/>
              <a:t>Explain</a:t>
            </a:r>
            <a:r>
              <a:rPr lang="en" sz="1200"/>
              <a:t>: Please note that interpretation often refers to the entire piece, rather than specific lines--does the author use enough evidence to back up the assumptions or conclusions they are drawing etc.? However, this is a small-scale version of that.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2673eaf9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2673eaf9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Answer: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u="sng"/>
              <a:t>Explain</a:t>
            </a:r>
            <a:r>
              <a:rPr lang="en" sz="1200"/>
              <a:t>: Please note that interpretation often refers to the entire piece, rather than specific lines--does the author use enough evidence to back up the assumptions or conclusions they are drawing etc.? However, this is a small-scale version of that. </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2673eaf9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2673eaf9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This is an </a:t>
            </a:r>
            <a:r>
              <a:rPr lang="en" u="sng"/>
              <a:t>optional</a:t>
            </a:r>
            <a:r>
              <a:rPr lang="en"/>
              <a:t> activity for students that need more scaffolding before applying the questions or for younger students who may need information in smaller chunks. If not level-appropriate or short on time, please eliminate this activity from the lesson and skip right to Applying the Questions Together.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200" u="sng"/>
              <a:t>Instructions</a:t>
            </a:r>
            <a:r>
              <a:rPr lang="en" sz="1200"/>
              <a:t>: On the screen will pop up two pieces of information, you will have to choose which of the five questions that small section of content is most related to or which question it best answers.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Answer: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u="sng"/>
              <a:t>Explain</a:t>
            </a:r>
            <a:r>
              <a:rPr lang="en" sz="1200"/>
              <a:t>: Please note that interpretation often refers to the entire piece, rather than specific lines--does the author use enough evidence to back up the assumptions or conclusions they are drawing etc.? However, this is a small-scale version of that. </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26f48bca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26f48bca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the two slides that follow to read through an article aloud with students. </a:t>
            </a:r>
            <a:endParaRPr/>
          </a:p>
          <a:p>
            <a:pPr marL="457200" lvl="0" indent="-317500" algn="l" rtl="0">
              <a:spcBef>
                <a:spcPts val="0"/>
              </a:spcBef>
              <a:spcAft>
                <a:spcPts val="0"/>
              </a:spcAft>
              <a:buSzPts val="1400"/>
              <a:buChar char="-"/>
            </a:pPr>
            <a:r>
              <a:rPr lang="en"/>
              <a:t>On the next slide (Slide 26), do a think aloud and model how students can ask themselves the five questions while taking in content. You can use the letters assigned to various pieces of the article to help with process. </a:t>
            </a:r>
            <a:endParaRPr/>
          </a:p>
          <a:p>
            <a:pPr marL="457200" lvl="0" indent="-317500" algn="l" rtl="0">
              <a:spcBef>
                <a:spcPts val="0"/>
              </a:spcBef>
              <a:spcAft>
                <a:spcPts val="0"/>
              </a:spcAft>
              <a:buSzPts val="1400"/>
              <a:buChar char="-"/>
            </a:pPr>
            <a:r>
              <a:rPr lang="en"/>
              <a:t>On the slide after that (Slide 27), we suggest having students begin to help you analyze the article, if they seem ready to do that. You could do this through non-verbal call and response (i.e. put up a yes if you think this is a piece of valid evidence for the point being made…) or have students raise their hands and share with the group, or any other method you choose (like polling etc.)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1d625070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1d625070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1d625070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1d625070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26f48bca5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26f48bca5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1d1df495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1d1df495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1d625070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1d625070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u="sng">
                <a:latin typeface="Roboto"/>
                <a:ea typeface="Roboto"/>
                <a:cs typeface="Roboto"/>
                <a:sym typeface="Roboto"/>
              </a:rPr>
              <a:t>Teacher note</a:t>
            </a:r>
            <a:r>
              <a:rPr lang="en" sz="1000">
                <a:latin typeface="Roboto"/>
                <a:ea typeface="Roboto"/>
                <a:cs typeface="Roboto"/>
                <a:sym typeface="Roboto"/>
              </a:rPr>
              <a:t>: We recommend sending google doc links to students using the chat function of Zoom. You can also resend the instructions in that chat, if you think it is helpful.  </a:t>
            </a:r>
            <a:endParaRPr sz="1000"/>
          </a:p>
          <a:p>
            <a:pPr marL="0" lvl="0" indent="0" algn="l" rtl="0">
              <a:spcBef>
                <a:spcPts val="1600"/>
              </a:spcBef>
              <a:spcAft>
                <a:spcPts val="0"/>
              </a:spcAft>
              <a:buNone/>
            </a:pPr>
            <a:r>
              <a:rPr lang="en" sz="1000" u="sng"/>
              <a:t>Teacher note</a:t>
            </a:r>
            <a:r>
              <a:rPr lang="en" sz="1000"/>
              <a:t>: The deliverable for this small group work can either be the rubric or a fillable chart. The rubric lends itself better to a virtual platform, is more similar to how students would be applying this knowledge in the real world, and is a better discussion activity. However, the fillable chart has its merits and could be used as a replacement for this or as an individual homework assignment. Below are the instructions for how you could use the chart in place of the rubric. </a:t>
            </a:r>
            <a:endParaRPr sz="1000"/>
          </a:p>
          <a:p>
            <a:pPr marL="0" lvl="0" indent="0" algn="l" rtl="0">
              <a:lnSpc>
                <a:spcPct val="115000"/>
              </a:lnSpc>
              <a:spcBef>
                <a:spcPts val="0"/>
              </a:spcBef>
              <a:spcAft>
                <a:spcPts val="0"/>
              </a:spcAft>
              <a:buNone/>
            </a:pPr>
            <a:endParaRPr sz="1000" u="sng">
              <a:latin typeface="Roboto"/>
              <a:ea typeface="Roboto"/>
              <a:cs typeface="Roboto"/>
              <a:sym typeface="Roboto"/>
            </a:endParaRPr>
          </a:p>
          <a:p>
            <a:pPr marL="0" lvl="0" indent="0" algn="l" rtl="0">
              <a:lnSpc>
                <a:spcPct val="115000"/>
              </a:lnSpc>
              <a:spcBef>
                <a:spcPts val="0"/>
              </a:spcBef>
              <a:spcAft>
                <a:spcPts val="0"/>
              </a:spcAft>
              <a:buNone/>
            </a:pPr>
            <a:r>
              <a:rPr lang="en" sz="1000" u="sng">
                <a:latin typeface="Roboto"/>
                <a:ea typeface="Roboto"/>
                <a:cs typeface="Roboto"/>
                <a:sym typeface="Roboto"/>
              </a:rPr>
              <a:t>Chart Instructions</a:t>
            </a:r>
            <a:r>
              <a:rPr lang="en" sz="1000">
                <a:latin typeface="Roboto"/>
                <a:ea typeface="Roboto"/>
                <a:cs typeface="Roboto"/>
                <a:sym typeface="Roboto"/>
              </a:rPr>
              <a:t>: In that chat you have been sent a link to an article for you to read and analyze. Please read the article on your own computer first. Once finished reading, please choose a facilitator to share their screen with the group and input responses.Work together to fill in the chart based on the article. Be prepared to share out about your experiences when you return to whole group.</a:t>
            </a:r>
            <a:endParaRPr sz="1000">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26f48bca5_1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26f48bca5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u="sng">
                <a:latin typeface="Roboto"/>
                <a:ea typeface="Roboto"/>
                <a:cs typeface="Roboto"/>
                <a:sym typeface="Roboto"/>
              </a:rPr>
              <a:t>Teacher note</a:t>
            </a:r>
            <a:r>
              <a:rPr lang="en" sz="1000">
                <a:latin typeface="Roboto"/>
                <a:ea typeface="Roboto"/>
                <a:cs typeface="Roboto"/>
                <a:sym typeface="Roboto"/>
              </a:rPr>
              <a:t>: We recommend sending google doc links to students using the chat function of Zoom. You can also resend the instructions in that chat, if you think it is helpful.  </a:t>
            </a:r>
            <a:endParaRPr sz="1000"/>
          </a:p>
          <a:p>
            <a:pPr marL="0" lvl="0" indent="0" algn="l" rtl="0">
              <a:spcBef>
                <a:spcPts val="1600"/>
              </a:spcBef>
              <a:spcAft>
                <a:spcPts val="0"/>
              </a:spcAft>
              <a:buNone/>
            </a:pPr>
            <a:r>
              <a:rPr lang="en" sz="1000" u="sng"/>
              <a:t>Teacher note</a:t>
            </a:r>
            <a:r>
              <a:rPr lang="en" sz="1000"/>
              <a:t>: The deliverable for this small group work can either be the rubric or a fillable chart. The rubric lends itself better to a virtual platform, is more similar to how students would be applying this knowledge in the real world, and is a better discussion activity. However, the fillable chart has its merits and could be used as a replacement for this or as an individual homework assignment. Below are the instructions for how you could use the chart in place of the rubric. </a:t>
            </a:r>
            <a:endParaRPr sz="1000"/>
          </a:p>
          <a:p>
            <a:pPr marL="0" lvl="0" indent="0" algn="l" rtl="0">
              <a:lnSpc>
                <a:spcPct val="115000"/>
              </a:lnSpc>
              <a:spcBef>
                <a:spcPts val="0"/>
              </a:spcBef>
              <a:spcAft>
                <a:spcPts val="0"/>
              </a:spcAft>
              <a:buNone/>
            </a:pPr>
            <a:endParaRPr sz="1000" u="sng">
              <a:latin typeface="Roboto"/>
              <a:ea typeface="Roboto"/>
              <a:cs typeface="Roboto"/>
              <a:sym typeface="Roboto"/>
            </a:endParaRPr>
          </a:p>
          <a:p>
            <a:pPr marL="0" lvl="0" indent="0" algn="l" rtl="0">
              <a:lnSpc>
                <a:spcPct val="115000"/>
              </a:lnSpc>
              <a:spcBef>
                <a:spcPts val="0"/>
              </a:spcBef>
              <a:spcAft>
                <a:spcPts val="0"/>
              </a:spcAft>
              <a:buNone/>
            </a:pPr>
            <a:r>
              <a:rPr lang="en" sz="1000" u="sng">
                <a:latin typeface="Roboto"/>
                <a:ea typeface="Roboto"/>
                <a:cs typeface="Roboto"/>
                <a:sym typeface="Roboto"/>
              </a:rPr>
              <a:t>Chart Instructions</a:t>
            </a:r>
            <a:r>
              <a:rPr lang="en" sz="1000">
                <a:latin typeface="Roboto"/>
                <a:ea typeface="Roboto"/>
                <a:cs typeface="Roboto"/>
                <a:sym typeface="Roboto"/>
              </a:rPr>
              <a:t>: In that chat you have been sent a link to an article for you to read and analyze. Please read the article on your own computer first. Once finished reading, please choose a facilitator to share their screen with the group and input responses.Work together to fill in the chart based on the article. Be prepared to share out about your experiences when you return to whole group.</a:t>
            </a:r>
            <a:endParaRPr sz="1000">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26f48bca5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26f48bca5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Teacher note</a:t>
            </a:r>
            <a:r>
              <a:rPr lang="en"/>
              <a:t>: This slide is merely a placeholder to indicate a time for the whole group to come back together and have a quick discussion about the small group work. You can feel free to use some, all, or none of the questions listed to help with this discussion.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1d625070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71d625070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responses to the first question include: </a:t>
            </a:r>
            <a:endParaRPr/>
          </a:p>
          <a:p>
            <a:pPr marL="457200" lvl="0" indent="-317500" algn="l" rtl="0">
              <a:spcBef>
                <a:spcPts val="0"/>
              </a:spcBef>
              <a:spcAft>
                <a:spcPts val="0"/>
              </a:spcAft>
              <a:buSzPts val="1400"/>
              <a:buChar char="-"/>
            </a:pPr>
            <a:r>
              <a:rPr lang="en"/>
              <a:t>I would need to read more content from other media platforms to see how it aligns with this.</a:t>
            </a:r>
            <a:endParaRPr/>
          </a:p>
          <a:p>
            <a:pPr marL="457200" lvl="0" indent="-317500" algn="l" rtl="0">
              <a:spcBef>
                <a:spcPts val="0"/>
              </a:spcBef>
              <a:spcAft>
                <a:spcPts val="0"/>
              </a:spcAft>
              <a:buSzPts val="1400"/>
              <a:buChar char="-"/>
            </a:pPr>
            <a:r>
              <a:rPr lang="en"/>
              <a:t>I would need to do research on the issue. </a:t>
            </a:r>
            <a:endParaRPr/>
          </a:p>
          <a:p>
            <a:pPr marL="457200" lvl="0" indent="-317500" algn="l" rtl="0">
              <a:spcBef>
                <a:spcPts val="0"/>
              </a:spcBef>
              <a:spcAft>
                <a:spcPts val="0"/>
              </a:spcAft>
              <a:buSzPts val="1400"/>
              <a:buChar char="-"/>
            </a:pPr>
            <a:r>
              <a:rPr lang="en"/>
              <a:t>I may not end up believing the article until I read more about it from other reliable sites.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the overarching concept for the lesson with this slide or connect to other lessons </a:t>
            </a:r>
            <a:endParaRPr/>
          </a:p>
          <a:p>
            <a:pPr marL="0" lvl="0" indent="0" algn="l" rtl="0">
              <a:spcBef>
                <a:spcPts val="0"/>
              </a:spcBef>
              <a:spcAft>
                <a:spcPts val="0"/>
              </a:spcAft>
              <a:buNone/>
            </a:pPr>
            <a:endParaRPr/>
          </a:p>
          <a:p>
            <a:pPr marL="0" lvl="0" indent="0" algn="l" rtl="0">
              <a:spcBef>
                <a:spcPts val="0"/>
              </a:spcBef>
              <a:spcAft>
                <a:spcPts val="0"/>
              </a:spcAft>
              <a:buNone/>
            </a:pPr>
            <a:r>
              <a:rPr lang="en"/>
              <a:t>The students should come to the lesson having read the attachment: </a:t>
            </a:r>
            <a:r>
              <a:rPr lang="en" b="1" i="1"/>
              <a:t>Five questions that will help you determine what media content to trust</a:t>
            </a:r>
            <a:endParaRPr b="1" i="1"/>
          </a:p>
          <a:p>
            <a:pPr marL="0" lvl="0" indent="0" algn="l" rtl="0">
              <a:spcBef>
                <a:spcPts val="0"/>
              </a:spcBef>
              <a:spcAft>
                <a:spcPts val="0"/>
              </a:spcAft>
              <a:buNone/>
            </a:pPr>
            <a:endParaRPr/>
          </a:p>
          <a:p>
            <a:pPr marL="0" lvl="0" indent="0" algn="l" rtl="0">
              <a:spcBef>
                <a:spcPts val="0"/>
              </a:spcBef>
              <a:spcAft>
                <a:spcPts val="0"/>
              </a:spcAft>
              <a:buNone/>
            </a:pPr>
            <a:r>
              <a:rPr lang="en"/>
              <a:t>If not assigned for pre-work, you should give students access to the reading and ask them to read it individually before starting.</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91993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review our big picture agenda for this session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d1df49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1d1df49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begin, let’s ensure we all define the main concepts of this lesson in the same way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2673eaf9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2673eaf9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2673eaf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2673eaf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latin typeface="Roboto"/>
                <a:ea typeface="Roboto"/>
                <a:cs typeface="Roboto"/>
                <a:sym typeface="Roboto"/>
              </a:rPr>
              <a:t>Explain</a:t>
            </a:r>
            <a:r>
              <a:rPr lang="en" sz="1200">
                <a:latin typeface="Roboto"/>
                <a:ea typeface="Roboto"/>
                <a:cs typeface="Roboto"/>
                <a:sym typeface="Roboto"/>
              </a:rPr>
              <a:t>: Remember that you can apply these questions to both a media outlet or platform as a whole, but more importantly, should be applying these critical thinking questions to each piece of content that you engage with or read regardless of whether you access that particular media outlet on a regular basis. </a:t>
            </a:r>
            <a:endParaRPr sz="1200"/>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6f9199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t>Instructions</a:t>
            </a:r>
            <a:r>
              <a:rPr lang="en" sz="1200"/>
              <a:t>: </a:t>
            </a:r>
            <a:r>
              <a:rPr lang="en" sz="1200">
                <a:latin typeface="Roboto"/>
                <a:ea typeface="Roboto"/>
                <a:cs typeface="Roboto"/>
                <a:sym typeface="Roboto"/>
              </a:rPr>
              <a:t>Please think about the following question. Using the chat, send a short answer to this question as a private message to the me.</a:t>
            </a:r>
            <a:endParaRPr sz="1200">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8285253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7363524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564297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6561900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4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83421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4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158268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3271542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060268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6925420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91B08-7267-47AE-B13C-0251B7B0E8A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1955461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91B08-7267-47AE-B13C-0251B7B0E8A3}"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0069641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91B08-7267-47AE-B13C-0251B7B0E8A3}" type="datetimeFigureOut">
              <a:rPr lang="en-US" smtClean="0"/>
              <a:t>4/8/20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7332623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91B08-7267-47AE-B13C-0251B7B0E8A3}" type="datetimeFigureOut">
              <a:rPr lang="en-US" smtClean="0"/>
              <a:t>4/8/20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0377439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91B08-7267-47AE-B13C-0251B7B0E8A3}" type="datetimeFigureOut">
              <a:rPr lang="en-US" smtClean="0"/>
              <a:t>4/8/20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77941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100"/>
            </a:lvl1pPr>
            <a:lvl2pPr marL="342797" indent="0">
              <a:buNone/>
              <a:defRPr sz="1100"/>
            </a:lvl2pPr>
            <a:lvl3pPr marL="685595" indent="0">
              <a:buNone/>
              <a:defRPr sz="900"/>
            </a:lvl3pPr>
            <a:lvl4pPr marL="1028392" indent="0">
              <a:buNone/>
              <a:defRPr sz="800"/>
            </a:lvl4pPr>
            <a:lvl5pPr marL="1371188" indent="0">
              <a:buNone/>
              <a:defRPr sz="800"/>
            </a:lvl5pPr>
            <a:lvl6pPr marL="1713986" indent="0">
              <a:buNone/>
              <a:defRPr sz="800"/>
            </a:lvl6pPr>
            <a:lvl7pPr marL="2056783" indent="0">
              <a:buNone/>
              <a:defRPr sz="800"/>
            </a:lvl7pPr>
            <a:lvl8pPr marL="2399580" indent="0">
              <a:buNone/>
              <a:defRPr sz="800"/>
            </a:lvl8pPr>
            <a:lvl9pPr marL="274237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4091B08-7267-47AE-B13C-0251B7B0E8A3}"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2522992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B4091B08-7267-47AE-B13C-0251B7B0E8A3}"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7119388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68580" tIns="34290" rIns="68580" bIns="34290" rtlCol="0" anchor="t">
            <a:normAutofit/>
          </a:bodyPr>
          <a:lstStyle/>
          <a:p>
            <a:r>
              <a:rPr lang="en-US" dirty="0"/>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3850" y="4531022"/>
            <a:ext cx="683954" cy="273844"/>
          </a:xfrm>
          <a:prstGeom prst="rect">
            <a:avLst/>
          </a:prstGeom>
        </p:spPr>
        <p:txBody>
          <a:bodyPr vert="horz" lIns="68580" tIns="34290" rIns="68580" bIns="34290" rtlCol="0" anchor="ctr"/>
          <a:lstStyle>
            <a:lvl1pPr algn="r">
              <a:defRPr sz="700">
                <a:solidFill>
                  <a:schemeClr val="tx1">
                    <a:tint val="75000"/>
                  </a:schemeClr>
                </a:solidFill>
              </a:defRPr>
            </a:lvl1pPr>
          </a:lstStyle>
          <a:p>
            <a:fld id="{B4091B08-7267-47AE-B13C-0251B7B0E8A3}" type="datetimeFigureOut">
              <a:rPr lang="en-US" smtClean="0"/>
              <a:t>4/8/20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68580" tIns="34290" rIns="68580" bIns="34290" rtlCol="0" anchor="ctr"/>
          <a:lstStyle>
            <a:lvl1pPr algn="l">
              <a:defRPr sz="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68580" tIns="34290" rIns="68580" bIns="34290" rtlCol="0" anchor="ctr"/>
          <a:lstStyle>
            <a:lvl1pPr algn="r">
              <a:defRPr sz="700">
                <a:solidFill>
                  <a:schemeClr val="accent1"/>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959089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lvl1pPr algn="l" defTabSz="342900" rtl="0" eaLnBrk="1" latinLnBrk="0" hangingPunct="1">
        <a:spcBef>
          <a:spcPct val="0"/>
        </a:spcBef>
        <a:buNone/>
        <a:defRPr sz="3600" b="1" i="0" kern="1200">
          <a:solidFill>
            <a:srgbClr val="002A5B"/>
          </a:solidFill>
          <a:latin typeface="Helvetica"/>
          <a:ea typeface="+mj-ea"/>
          <a:cs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F96B-23CB-A148-A90D-6CCEB071357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6F9E87E-CCE1-1E4C-9791-CD715301B32C}"/>
              </a:ext>
            </a:extLst>
          </p:cNvPr>
          <p:cNvSpPr>
            <a:spLocks noGrp="1"/>
          </p:cNvSpPr>
          <p:nvPr>
            <p:ph type="body" idx="1"/>
          </p:nvPr>
        </p:nvSpPr>
        <p:spPr/>
        <p:txBody>
          <a:bodyPr/>
          <a:lstStyle/>
          <a:p>
            <a:endParaRPr lang="en-US"/>
          </a:p>
        </p:txBody>
      </p:sp>
      <p:pic>
        <p:nvPicPr>
          <p:cNvPr id="5" name="Picture 4" descr="A screen shot of a computer&#10;&#10;Description automatically generated">
            <a:extLst>
              <a:ext uri="{FF2B5EF4-FFF2-40B4-BE49-F238E27FC236}">
                <a16:creationId xmlns:a16="http://schemas.microsoft.com/office/drawing/2014/main" id="{498E3BFE-3F1A-D54F-AC6B-C0F146B3589F}"/>
              </a:ext>
            </a:extLst>
          </p:cNvPr>
          <p:cNvPicPr>
            <a:picLocks noChangeAspect="1"/>
          </p:cNvPicPr>
          <p:nvPr/>
        </p:nvPicPr>
        <p:blipFill>
          <a:blip r:embed="rId2"/>
          <a:stretch>
            <a:fillRect/>
          </a:stretch>
        </p:blipFill>
        <p:spPr>
          <a:xfrm>
            <a:off x="-604157" y="-1149008"/>
            <a:ext cx="9890962" cy="7643016"/>
          </a:xfrm>
          <a:prstGeom prst="rect">
            <a:avLst/>
          </a:prstGeom>
        </p:spPr>
      </p:pic>
    </p:spTree>
    <p:extLst>
      <p:ext uri="{BB962C8B-B14F-4D97-AF65-F5344CB8AC3E}">
        <p14:creationId xmlns:p14="http://schemas.microsoft.com/office/powerpoint/2010/main" val="360814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350607" y="1081423"/>
            <a:ext cx="6275269" cy="283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From where do you get news and information most often?</a:t>
            </a:r>
            <a:endParaRPr sz="1800" dirty="0"/>
          </a:p>
          <a:p>
            <a:pPr marL="0" lvl="0" indent="0" algn="l" rtl="0">
              <a:spcBef>
                <a:spcPts val="0"/>
              </a:spcBef>
              <a:spcAft>
                <a:spcPts val="0"/>
              </a:spcAft>
              <a:buNone/>
            </a:pPr>
            <a:endParaRPr sz="1800" i="1" dirty="0">
              <a:solidFill>
                <a:srgbClr val="000000"/>
              </a:solidFill>
            </a:endParaRPr>
          </a:p>
        </p:txBody>
      </p:sp>
      <p:sp>
        <p:nvSpPr>
          <p:cNvPr id="141" name="Google Shape;141;p21"/>
          <p:cNvSpPr txBox="1"/>
          <p:nvPr/>
        </p:nvSpPr>
        <p:spPr>
          <a:xfrm>
            <a:off x="666279" y="482694"/>
            <a:ext cx="6661454" cy="4614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mn-lt"/>
                <a:ea typeface="Roboto"/>
                <a:cs typeface="Roboto"/>
                <a:sym typeface="Roboto"/>
              </a:rPr>
              <a:t>Using the chat, send a short answer to this question as a private message to me.</a:t>
            </a:r>
            <a:endParaRPr sz="1200" dirty="0">
              <a:latin typeface="+mn-lt"/>
              <a:ea typeface="Roboto"/>
              <a:cs typeface="Roboto"/>
              <a:sym typeface="Roboto"/>
            </a:endParaRPr>
          </a:p>
        </p:txBody>
      </p:sp>
      <p:pic>
        <p:nvPicPr>
          <p:cNvPr id="4" name="Picture 3"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28350" y="1033700"/>
            <a:ext cx="6723653" cy="3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On a scale of 1 to 5</a:t>
            </a:r>
            <a:endParaRPr sz="2400" dirty="0"/>
          </a:p>
          <a:p>
            <a:pPr marL="0" lvl="0" indent="0" algn="ctr" rtl="0">
              <a:spcBef>
                <a:spcPts val="0"/>
              </a:spcBef>
              <a:spcAft>
                <a:spcPts val="0"/>
              </a:spcAft>
              <a:buNone/>
            </a:pPr>
            <a:r>
              <a:rPr lang="en" sz="2400" dirty="0"/>
              <a:t>(1=Piece of cake; 5=Nearly impossible)</a:t>
            </a:r>
            <a:endParaRPr sz="2400" dirty="0"/>
          </a:p>
          <a:p>
            <a:pPr marL="0" lvl="0" indent="0" algn="l" rtl="0">
              <a:spcBef>
                <a:spcPts val="0"/>
              </a:spcBef>
              <a:spcAft>
                <a:spcPts val="0"/>
              </a:spcAft>
              <a:buNone/>
            </a:pPr>
            <a:endParaRPr sz="3000" i="1" dirty="0">
              <a:solidFill>
                <a:srgbClr val="000000"/>
              </a:solidFill>
            </a:endParaRPr>
          </a:p>
          <a:p>
            <a:pPr marL="0" lvl="0" indent="0" algn="ctr" rtl="0">
              <a:spcBef>
                <a:spcPts val="0"/>
              </a:spcBef>
              <a:spcAft>
                <a:spcPts val="0"/>
              </a:spcAft>
              <a:buNone/>
            </a:pPr>
            <a:r>
              <a:rPr lang="en" sz="3600" dirty="0"/>
              <a:t>How easy or difficult do you think it is to identify if a piece of content is reliable?</a:t>
            </a:r>
            <a:endParaRPr sz="3600" dirty="0"/>
          </a:p>
        </p:txBody>
      </p:sp>
      <p:sp>
        <p:nvSpPr>
          <p:cNvPr id="147" name="Google Shape;147;p22"/>
          <p:cNvSpPr txBox="1"/>
          <p:nvPr/>
        </p:nvSpPr>
        <p:spPr>
          <a:xfrm>
            <a:off x="269850" y="461575"/>
            <a:ext cx="6748731"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ea typeface="Roboto"/>
                <a:cs typeface="Roboto"/>
                <a:sym typeface="Roboto"/>
              </a:rPr>
              <a:t>Hold up a number between one and five on your hand to show your response. </a:t>
            </a:r>
            <a:endParaRPr dirty="0">
              <a:latin typeface="+mn-lt"/>
              <a:ea typeface="Roboto"/>
              <a:cs typeface="Roboto"/>
              <a:sym typeface="Roboto"/>
            </a:endParaRPr>
          </a:p>
        </p:txBody>
      </p:sp>
      <p:pic>
        <p:nvPicPr>
          <p:cNvPr id="148" name="Google Shape;148;p22"/>
          <p:cNvPicPr preferRelativeResize="0"/>
          <p:nvPr/>
        </p:nvPicPr>
        <p:blipFill>
          <a:blip r:embed="rId3">
            <a:alphaModFix/>
          </a:blip>
          <a:stretch>
            <a:fillRect/>
          </a:stretch>
        </p:blipFill>
        <p:spPr>
          <a:xfrm>
            <a:off x="6519962" y="1301673"/>
            <a:ext cx="832837" cy="910565"/>
          </a:xfrm>
          <a:prstGeom prst="rect">
            <a:avLst/>
          </a:prstGeom>
          <a:noFill/>
          <a:ln>
            <a:noFill/>
          </a:ln>
        </p:spPr>
      </p:pic>
      <p:pic>
        <p:nvPicPr>
          <p:cNvPr id="149" name="Google Shape;149;p22"/>
          <p:cNvPicPr preferRelativeResize="0"/>
          <p:nvPr/>
        </p:nvPicPr>
        <p:blipFill>
          <a:blip r:embed="rId4">
            <a:alphaModFix/>
          </a:blip>
          <a:stretch>
            <a:fillRect/>
          </a:stretch>
        </p:blipFill>
        <p:spPr>
          <a:xfrm>
            <a:off x="196610" y="1318383"/>
            <a:ext cx="582433" cy="937446"/>
          </a:xfrm>
          <a:prstGeom prst="rect">
            <a:avLst/>
          </a:prstGeom>
          <a:noFill/>
          <a:ln>
            <a:noFill/>
          </a:ln>
        </p:spPr>
      </p:pic>
      <p:pic>
        <p:nvPicPr>
          <p:cNvPr id="6" name="Picture 5" descr="CUF_ColorLogo® large-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1000"/>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294325" y="843700"/>
            <a:ext cx="6807811" cy="37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On a scale of 1 to 5</a:t>
            </a:r>
            <a:endParaRPr sz="2400" dirty="0"/>
          </a:p>
          <a:p>
            <a:pPr marL="0" lvl="0" indent="0" algn="ctr" rtl="0">
              <a:spcBef>
                <a:spcPts val="0"/>
              </a:spcBef>
              <a:spcAft>
                <a:spcPts val="0"/>
              </a:spcAft>
              <a:buNone/>
            </a:pPr>
            <a:r>
              <a:rPr lang="en" sz="2400" dirty="0"/>
              <a:t>(1=Not important at all; 5=Essential)</a:t>
            </a:r>
            <a:endParaRPr sz="2400" dirty="0"/>
          </a:p>
          <a:p>
            <a:pPr marL="0" lvl="0" indent="0" algn="ctr" rtl="0">
              <a:spcBef>
                <a:spcPts val="0"/>
              </a:spcBef>
              <a:spcAft>
                <a:spcPts val="0"/>
              </a:spcAft>
              <a:buNone/>
            </a:pPr>
            <a:endParaRPr sz="3000" i="1" dirty="0"/>
          </a:p>
          <a:p>
            <a:pPr marL="0" lvl="0" indent="0" algn="ctr" rtl="0">
              <a:spcBef>
                <a:spcPts val="0"/>
              </a:spcBef>
              <a:spcAft>
                <a:spcPts val="0"/>
              </a:spcAft>
              <a:buNone/>
            </a:pPr>
            <a:r>
              <a:rPr lang="en" sz="3600" dirty="0"/>
              <a:t>How important is it to identify whether content is reliable before believing information?</a:t>
            </a:r>
            <a:endParaRPr sz="3600" dirty="0"/>
          </a:p>
        </p:txBody>
      </p:sp>
      <p:sp>
        <p:nvSpPr>
          <p:cNvPr id="155" name="Google Shape;155;p23"/>
          <p:cNvSpPr txBox="1"/>
          <p:nvPr/>
        </p:nvSpPr>
        <p:spPr>
          <a:xfrm>
            <a:off x="294325" y="480250"/>
            <a:ext cx="6615635" cy="4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ea typeface="Roboto"/>
                <a:cs typeface="Roboto"/>
                <a:sym typeface="Roboto"/>
              </a:rPr>
              <a:t>Hold up a number between one and five on your hand to show your response.</a:t>
            </a:r>
            <a:endParaRPr dirty="0">
              <a:latin typeface="+mn-lt"/>
              <a:ea typeface="Roboto"/>
              <a:cs typeface="Roboto"/>
              <a:sym typeface="Roboto"/>
            </a:endParaRPr>
          </a:p>
        </p:txBody>
      </p:sp>
      <p:pic>
        <p:nvPicPr>
          <p:cNvPr id="156" name="Google Shape;156;p23"/>
          <p:cNvPicPr preferRelativeResize="0"/>
          <p:nvPr/>
        </p:nvPicPr>
        <p:blipFill>
          <a:blip r:embed="rId3">
            <a:alphaModFix/>
          </a:blip>
          <a:stretch>
            <a:fillRect/>
          </a:stretch>
        </p:blipFill>
        <p:spPr>
          <a:xfrm>
            <a:off x="6453119" y="1259899"/>
            <a:ext cx="773364" cy="845542"/>
          </a:xfrm>
          <a:prstGeom prst="rect">
            <a:avLst/>
          </a:prstGeom>
          <a:noFill/>
          <a:ln>
            <a:noFill/>
          </a:ln>
        </p:spPr>
      </p:pic>
      <p:pic>
        <p:nvPicPr>
          <p:cNvPr id="157" name="Google Shape;157;p23"/>
          <p:cNvPicPr preferRelativeResize="0"/>
          <p:nvPr/>
        </p:nvPicPr>
        <p:blipFill>
          <a:blip r:embed="rId4">
            <a:alphaModFix/>
          </a:blip>
          <a:stretch>
            <a:fillRect/>
          </a:stretch>
        </p:blipFill>
        <p:spPr>
          <a:xfrm>
            <a:off x="271807" y="1284963"/>
            <a:ext cx="535715" cy="862252"/>
          </a:xfrm>
          <a:prstGeom prst="rect">
            <a:avLst/>
          </a:prstGeom>
          <a:noFill/>
          <a:ln>
            <a:noFill/>
          </a:ln>
        </p:spPr>
      </p:pic>
      <p:pic>
        <p:nvPicPr>
          <p:cNvPr id="6" name="Picture 5" descr="CUF_ColorLogo® large-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1000"/>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469305" y="2090642"/>
            <a:ext cx="6173280" cy="154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u="sng" dirty="0"/>
              <a:t>Let’s Review</a:t>
            </a:r>
            <a:r>
              <a:rPr lang="en" dirty="0"/>
              <a:t>: </a:t>
            </a:r>
            <a:br>
              <a:rPr lang="en-US" dirty="0"/>
            </a:br>
            <a:r>
              <a:rPr lang="en" dirty="0"/>
              <a:t>According to the reading, how can you tell if a piece of media content is reliable?</a:t>
            </a:r>
            <a:endParaRPr dirty="0"/>
          </a:p>
        </p:txBody>
      </p:sp>
      <p:pic>
        <p:nvPicPr>
          <p:cNvPr id="4" name="Picture 3"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183400" y="366825"/>
            <a:ext cx="6684783"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Five Questions to Identify Reliable Media Content</a:t>
            </a:r>
            <a:endParaRPr dirty="0"/>
          </a:p>
        </p:txBody>
      </p:sp>
      <p:sp>
        <p:nvSpPr>
          <p:cNvPr id="169" name="Google Shape;169;p25"/>
          <p:cNvSpPr txBox="1">
            <a:spLocks noGrp="1"/>
          </p:cNvSpPr>
          <p:nvPr>
            <p:ph type="body" idx="1"/>
          </p:nvPr>
        </p:nvSpPr>
        <p:spPr>
          <a:xfrm>
            <a:off x="275729" y="1545661"/>
            <a:ext cx="6851473" cy="34110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rgbClr val="000000"/>
                </a:solidFill>
                <a:ea typeface="Arial"/>
                <a:cs typeface="Arial"/>
                <a:sym typeface="Arial"/>
              </a:rPr>
              <a:t>TYPE</a:t>
            </a:r>
            <a:r>
              <a:rPr lang="en" sz="1400" b="1" dirty="0">
                <a:solidFill>
                  <a:srgbClr val="000000"/>
                </a:solidFill>
                <a:ea typeface="Arial"/>
                <a:cs typeface="Arial"/>
                <a:sym typeface="Arial"/>
              </a:rPr>
              <a:t>: </a:t>
            </a:r>
            <a:r>
              <a:rPr lang="en" sz="1400" dirty="0">
                <a:solidFill>
                  <a:srgbClr val="000000"/>
                </a:solidFill>
                <a:ea typeface="Arial"/>
                <a:cs typeface="Arial"/>
                <a:sym typeface="Arial"/>
              </a:rPr>
              <a:t>What kind of content is this? News, opinion, advertisement, entertainment?</a:t>
            </a:r>
            <a:endParaRPr sz="1400" dirty="0">
              <a:solidFill>
                <a:srgbClr val="000000"/>
              </a:solidFill>
              <a:ea typeface="Arial"/>
              <a:cs typeface="Arial"/>
              <a:sym typeface="Arial"/>
            </a:endParaRPr>
          </a:p>
          <a:p>
            <a:pPr marL="0" lvl="0" indent="0" algn="l" rtl="0">
              <a:spcBef>
                <a:spcPts val="0"/>
              </a:spcBef>
              <a:spcAft>
                <a:spcPts val="0"/>
              </a:spcAft>
              <a:buNone/>
            </a:pPr>
            <a:endParaRPr sz="1400" b="1" dirty="0">
              <a:solidFill>
                <a:srgbClr val="000000"/>
              </a:solidFill>
              <a:ea typeface="Arial"/>
              <a:cs typeface="Arial"/>
              <a:sym typeface="Arial"/>
            </a:endParaRPr>
          </a:p>
          <a:p>
            <a:pPr marL="0" lvl="0" indent="0" algn="l" rtl="0">
              <a:spcBef>
                <a:spcPts val="0"/>
              </a:spcBef>
              <a:spcAft>
                <a:spcPts val="0"/>
              </a:spcAft>
              <a:buNone/>
            </a:pPr>
            <a:r>
              <a:rPr lang="en" sz="1400" b="1" u="sng" dirty="0">
                <a:solidFill>
                  <a:srgbClr val="000000"/>
                </a:solidFill>
                <a:ea typeface="Arial"/>
                <a:cs typeface="Arial"/>
                <a:sym typeface="Arial"/>
              </a:rPr>
              <a:t>SOURCE</a:t>
            </a:r>
            <a:r>
              <a:rPr lang="en" sz="1400" b="1" dirty="0">
                <a:solidFill>
                  <a:srgbClr val="000000"/>
                </a:solidFill>
                <a:ea typeface="Arial"/>
                <a:cs typeface="Arial"/>
                <a:sym typeface="Arial"/>
              </a:rPr>
              <a:t>: </a:t>
            </a:r>
            <a:r>
              <a:rPr lang="en" sz="1400" dirty="0">
                <a:solidFill>
                  <a:srgbClr val="000000"/>
                </a:solidFill>
                <a:ea typeface="Arial"/>
                <a:cs typeface="Arial"/>
                <a:sym typeface="Arial"/>
              </a:rPr>
              <a:t>Who and what are the sources cited? What credentials/authority do they have? Why should I believe them?</a:t>
            </a:r>
            <a:endParaRPr sz="1400" dirty="0">
              <a:solidFill>
                <a:srgbClr val="000000"/>
              </a:solidFill>
              <a:ea typeface="Arial"/>
              <a:cs typeface="Arial"/>
              <a:sym typeface="Arial"/>
            </a:endParaRPr>
          </a:p>
          <a:p>
            <a:pPr marL="0" lvl="0" indent="0" algn="l" rtl="0">
              <a:spcBef>
                <a:spcPts val="0"/>
              </a:spcBef>
              <a:spcAft>
                <a:spcPts val="0"/>
              </a:spcAft>
              <a:buNone/>
            </a:pPr>
            <a:endParaRPr sz="1400" b="1" dirty="0">
              <a:solidFill>
                <a:srgbClr val="000000"/>
              </a:solidFill>
              <a:ea typeface="Arial"/>
              <a:cs typeface="Arial"/>
              <a:sym typeface="Arial"/>
            </a:endParaRPr>
          </a:p>
          <a:p>
            <a:pPr marL="0" lvl="0" indent="0" algn="l" rtl="0">
              <a:spcBef>
                <a:spcPts val="0"/>
              </a:spcBef>
              <a:spcAft>
                <a:spcPts val="0"/>
              </a:spcAft>
              <a:buNone/>
            </a:pPr>
            <a:r>
              <a:rPr lang="en" sz="1400" b="1" u="sng" dirty="0">
                <a:solidFill>
                  <a:srgbClr val="000000"/>
                </a:solidFill>
                <a:ea typeface="Arial"/>
                <a:cs typeface="Arial"/>
                <a:sym typeface="Arial"/>
              </a:rPr>
              <a:t>EVIDENCE</a:t>
            </a:r>
            <a:r>
              <a:rPr lang="en" sz="1400" b="1" dirty="0">
                <a:solidFill>
                  <a:srgbClr val="000000"/>
                </a:solidFill>
                <a:ea typeface="Arial"/>
                <a:cs typeface="Arial"/>
                <a:sym typeface="Arial"/>
              </a:rPr>
              <a:t>: </a:t>
            </a:r>
            <a:r>
              <a:rPr lang="en" sz="1400" dirty="0">
                <a:solidFill>
                  <a:srgbClr val="000000"/>
                </a:solidFill>
                <a:ea typeface="Arial"/>
                <a:cs typeface="Arial"/>
                <a:sym typeface="Arial"/>
              </a:rPr>
              <a:t>What evidence is presented for the claims made and how is it vetted for accuracy?</a:t>
            </a:r>
            <a:endParaRPr sz="1400" dirty="0">
              <a:solidFill>
                <a:srgbClr val="000000"/>
              </a:solidFill>
              <a:ea typeface="Arial"/>
              <a:cs typeface="Arial"/>
              <a:sym typeface="Arial"/>
            </a:endParaRPr>
          </a:p>
          <a:p>
            <a:pPr marL="0" lvl="0" indent="0" algn="l" rtl="0">
              <a:spcBef>
                <a:spcPts val="0"/>
              </a:spcBef>
              <a:spcAft>
                <a:spcPts val="0"/>
              </a:spcAft>
              <a:buNone/>
            </a:pPr>
            <a:endParaRPr sz="1400" b="1" dirty="0">
              <a:solidFill>
                <a:srgbClr val="000000"/>
              </a:solidFill>
              <a:ea typeface="Arial"/>
              <a:cs typeface="Arial"/>
              <a:sym typeface="Arial"/>
            </a:endParaRPr>
          </a:p>
          <a:p>
            <a:pPr marL="0" lvl="0" indent="0" algn="l" rtl="0">
              <a:spcBef>
                <a:spcPts val="0"/>
              </a:spcBef>
              <a:spcAft>
                <a:spcPts val="0"/>
              </a:spcAft>
              <a:buNone/>
            </a:pPr>
            <a:r>
              <a:rPr lang="en" sz="1400" b="1" u="sng" dirty="0">
                <a:solidFill>
                  <a:srgbClr val="000000"/>
                </a:solidFill>
                <a:ea typeface="Arial"/>
                <a:cs typeface="Arial"/>
                <a:sym typeface="Arial"/>
              </a:rPr>
              <a:t>INTERPRETATION</a:t>
            </a:r>
            <a:r>
              <a:rPr lang="en" sz="1400" b="1" dirty="0">
                <a:solidFill>
                  <a:srgbClr val="000000"/>
                </a:solidFill>
                <a:ea typeface="Arial"/>
                <a:cs typeface="Arial"/>
                <a:sym typeface="Arial"/>
              </a:rPr>
              <a:t>: </a:t>
            </a:r>
            <a:r>
              <a:rPr lang="en" sz="1400" dirty="0">
                <a:solidFill>
                  <a:srgbClr val="000000"/>
                </a:solidFill>
                <a:ea typeface="Arial"/>
                <a:cs typeface="Arial"/>
                <a:sym typeface="Arial"/>
              </a:rPr>
              <a:t>To what extent are the key points of the piece supported by the evidence (versus being supported by the author’s interpretation of/commentary on the evidence)?</a:t>
            </a:r>
            <a:endParaRPr sz="1400" dirty="0">
              <a:solidFill>
                <a:srgbClr val="000000"/>
              </a:solidFill>
              <a:ea typeface="Arial"/>
              <a:cs typeface="Arial"/>
              <a:sym typeface="Arial"/>
            </a:endParaRPr>
          </a:p>
          <a:p>
            <a:pPr marL="0" lvl="0" indent="0" algn="l" rtl="0">
              <a:spcBef>
                <a:spcPts val="0"/>
              </a:spcBef>
              <a:spcAft>
                <a:spcPts val="0"/>
              </a:spcAft>
              <a:buNone/>
            </a:pPr>
            <a:endParaRPr sz="1400" b="1" dirty="0">
              <a:solidFill>
                <a:srgbClr val="000000"/>
              </a:solidFill>
              <a:ea typeface="Arial"/>
              <a:cs typeface="Arial"/>
              <a:sym typeface="Arial"/>
            </a:endParaRPr>
          </a:p>
          <a:p>
            <a:pPr marL="0" lvl="0" indent="0" algn="l" rtl="0">
              <a:spcBef>
                <a:spcPts val="0"/>
              </a:spcBef>
              <a:spcAft>
                <a:spcPts val="0"/>
              </a:spcAft>
              <a:buNone/>
            </a:pPr>
            <a:r>
              <a:rPr lang="en" sz="1400" b="1" u="sng" dirty="0">
                <a:solidFill>
                  <a:srgbClr val="000000"/>
                </a:solidFill>
                <a:ea typeface="Arial"/>
                <a:cs typeface="Arial"/>
                <a:sym typeface="Arial"/>
              </a:rPr>
              <a:t>COMPLETENESS</a:t>
            </a:r>
            <a:r>
              <a:rPr lang="en" sz="1400" b="1" dirty="0">
                <a:solidFill>
                  <a:srgbClr val="000000"/>
                </a:solidFill>
                <a:ea typeface="Arial"/>
                <a:cs typeface="Arial"/>
                <a:sym typeface="Arial"/>
              </a:rPr>
              <a:t>: </a:t>
            </a:r>
            <a:r>
              <a:rPr lang="en" sz="1400" dirty="0">
                <a:solidFill>
                  <a:srgbClr val="000000"/>
                </a:solidFill>
                <a:ea typeface="Arial"/>
                <a:cs typeface="Arial"/>
                <a:sym typeface="Arial"/>
              </a:rPr>
              <a:t>What’s missing? Does the piece acknowledge when more information is needed or does it claim to be a definitive source with no possible remaining questions or areas to expand upon?</a:t>
            </a:r>
            <a:endParaRPr sz="1400" dirty="0">
              <a:solidFill>
                <a:srgbClr val="000000"/>
              </a:solidFil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92706" y="366825"/>
            <a:ext cx="6701074"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Identifying the Five Questions in Context</a:t>
            </a:r>
            <a:endParaRPr dirty="0"/>
          </a:p>
        </p:txBody>
      </p:sp>
      <p:sp>
        <p:nvSpPr>
          <p:cNvPr id="175" name="Google Shape;175;p26"/>
          <p:cNvSpPr txBox="1">
            <a:spLocks noGrp="1"/>
          </p:cNvSpPr>
          <p:nvPr>
            <p:ph type="body" idx="1"/>
          </p:nvPr>
        </p:nvSpPr>
        <p:spPr>
          <a:xfrm>
            <a:off x="367640" y="1755825"/>
            <a:ext cx="6818050" cy="308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0000"/>
                </a:solidFill>
                <a:ea typeface="Arial"/>
                <a:cs typeface="Arial"/>
                <a:sym typeface="Arial"/>
              </a:rPr>
              <a:t>Two pieces of information will be shown </a:t>
            </a:r>
            <a:r>
              <a:rPr lang="en-US" sz="2000" dirty="0">
                <a:solidFill>
                  <a:srgbClr val="000000"/>
                </a:solidFill>
                <a:ea typeface="Arial"/>
                <a:cs typeface="Arial"/>
                <a:sym typeface="Arial"/>
              </a:rPr>
              <a:t>on the screen.</a:t>
            </a:r>
            <a:r>
              <a:rPr lang="en" sz="2000" dirty="0">
                <a:solidFill>
                  <a:srgbClr val="000000"/>
                </a:solidFill>
                <a:ea typeface="Arial"/>
                <a:cs typeface="Arial"/>
                <a:sym typeface="Arial"/>
              </a:rPr>
              <a:t> Please take a moment to read each. </a:t>
            </a:r>
            <a:endParaRPr sz="2000" dirty="0">
              <a:solidFill>
                <a:srgbClr val="000000"/>
              </a:solidFill>
              <a:ea typeface="Arial"/>
              <a:cs typeface="Arial"/>
              <a:sym typeface="Arial"/>
            </a:endParaRPr>
          </a:p>
          <a:p>
            <a:pPr marL="0" lvl="0" indent="0" algn="l" rtl="0">
              <a:spcBef>
                <a:spcPts val="0"/>
              </a:spcBef>
              <a:spcAft>
                <a:spcPts val="0"/>
              </a:spcAft>
              <a:buNone/>
            </a:pPr>
            <a:endParaRPr sz="2000" dirty="0">
              <a:solidFill>
                <a:srgbClr val="000000"/>
              </a:solidFill>
              <a:ea typeface="Arial"/>
              <a:cs typeface="Arial"/>
              <a:sym typeface="Arial"/>
            </a:endParaRPr>
          </a:p>
          <a:p>
            <a:pPr marL="0" lvl="0" indent="0" algn="l" rtl="0">
              <a:spcBef>
                <a:spcPts val="0"/>
              </a:spcBef>
              <a:spcAft>
                <a:spcPts val="0"/>
              </a:spcAft>
              <a:buNone/>
            </a:pPr>
            <a:r>
              <a:rPr lang="en" sz="2000" dirty="0">
                <a:solidFill>
                  <a:srgbClr val="000000"/>
                </a:solidFill>
                <a:ea typeface="Arial"/>
                <a:cs typeface="Arial"/>
                <a:sym typeface="Arial"/>
              </a:rPr>
              <a:t>In a private message, send me the letter that best answers the question at the top of the slide. </a:t>
            </a:r>
            <a:endParaRPr sz="1200" dirty="0">
              <a:solidFill>
                <a:srgbClr val="000000"/>
              </a:solidFill>
              <a:ea typeface="Arial"/>
              <a:cs typeface="Arial"/>
              <a:sym typeface="Arial"/>
            </a:endParaRPr>
          </a:p>
          <a:p>
            <a:pPr marL="0" lvl="0" indent="0" algn="l" rtl="0">
              <a:spcBef>
                <a:spcPts val="0"/>
              </a:spcBef>
              <a:spcAft>
                <a:spcPts val="0"/>
              </a:spcAft>
              <a:buNone/>
            </a:pPr>
            <a:endParaRPr sz="1200" b="1" dirty="0">
              <a:solidFill>
                <a:srgbClr val="000000"/>
              </a:solidFil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p:txBody>
      </p:sp>
      <p:pic>
        <p:nvPicPr>
          <p:cNvPr id="4" name="Picture 3"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answers the question of TYPE?</a:t>
            </a:r>
            <a:endParaRPr/>
          </a:p>
        </p:txBody>
      </p:sp>
      <p:sp>
        <p:nvSpPr>
          <p:cNvPr id="181" name="Google Shape;181;p27"/>
          <p:cNvSpPr txBox="1">
            <a:spLocks noGrp="1"/>
          </p:cNvSpPr>
          <p:nvPr>
            <p:ph type="body" idx="1"/>
          </p:nvPr>
        </p:nvSpPr>
        <p:spPr>
          <a:xfrm>
            <a:off x="252250" y="1780500"/>
            <a:ext cx="6891663" cy="3157500"/>
          </a:xfrm>
          <a:prstGeom prst="rect">
            <a:avLst/>
          </a:prstGeom>
        </p:spPr>
        <p:txBody>
          <a:bodyPr spcFirstLastPara="1" wrap="square" lIns="91425" tIns="91425" rIns="91425" bIns="91425" anchor="t" anchorCtr="0">
            <a:noAutofit/>
          </a:bodyPr>
          <a:lstStyle/>
          <a:p>
            <a:pPr marL="558800" marR="38100" lvl="0" indent="-457200" algn="l" rtl="0">
              <a:lnSpc>
                <a:spcPct val="100000"/>
              </a:lnSpc>
              <a:spcBef>
                <a:spcPts val="0"/>
              </a:spcBef>
              <a:spcAft>
                <a:spcPts val="0"/>
              </a:spcAft>
              <a:buClr>
                <a:srgbClr val="333333"/>
              </a:buClr>
              <a:buSzPts val="2000"/>
              <a:buFont typeface="+mj-lt"/>
              <a:buAutoNum type="alphaUcPeriod"/>
            </a:pPr>
            <a:r>
              <a:rPr lang="en" sz="1800" dirty="0">
                <a:solidFill>
                  <a:srgbClr val="333333"/>
                </a:solidFill>
                <a:highlight>
                  <a:srgbClr val="FFFFFF"/>
                </a:highlight>
                <a:ea typeface="Arial"/>
                <a:cs typeface="Arial"/>
                <a:sym typeface="Arial"/>
              </a:rPr>
              <a:t>“Tech Giants Prepared for 2016-Style Meddling. But the Threat Has Changed.” By Kevin Roose, Sheera Frenkel and Nicole Perlroth</a:t>
            </a:r>
            <a:endParaRPr sz="1800" dirty="0">
              <a:solidFill>
                <a:srgbClr val="000000"/>
              </a:solidFill>
              <a:ea typeface="Arial"/>
              <a:cs typeface="Arial"/>
              <a:sym typeface="Arial"/>
            </a:endParaRPr>
          </a:p>
          <a:p>
            <a:pPr lvl="0" indent="-457200" algn="l" rtl="0">
              <a:spcBef>
                <a:spcPts val="0"/>
              </a:spcBef>
              <a:spcAft>
                <a:spcPts val="0"/>
              </a:spcAft>
              <a:buFont typeface="+mj-lt"/>
              <a:buAutoNum type="alphaUcPeriod"/>
            </a:pPr>
            <a:endParaRPr sz="1800" dirty="0">
              <a:solidFill>
                <a:srgbClr val="000000"/>
              </a:solidFill>
              <a:ea typeface="Arial"/>
              <a:cs typeface="Arial"/>
              <a:sym typeface="Arial"/>
            </a:endParaRPr>
          </a:p>
          <a:p>
            <a:pPr marL="558800" marR="38100" lvl="0" indent="-457200" algn="l" rtl="0">
              <a:lnSpc>
                <a:spcPct val="100000"/>
              </a:lnSpc>
              <a:spcBef>
                <a:spcPts val="0"/>
              </a:spcBef>
              <a:spcAft>
                <a:spcPts val="0"/>
              </a:spcAft>
              <a:buClr>
                <a:srgbClr val="333333"/>
              </a:buClr>
              <a:buSzPts val="2000"/>
              <a:buFont typeface="+mj-lt"/>
              <a:buAutoNum type="alphaUcPeriod"/>
            </a:pPr>
            <a:r>
              <a:rPr lang="en" sz="1800" dirty="0">
                <a:solidFill>
                  <a:srgbClr val="333333"/>
                </a:solidFill>
                <a:highlight>
                  <a:srgbClr val="FFFFFF"/>
                </a:highlight>
                <a:ea typeface="Arial"/>
                <a:cs typeface="Arial"/>
                <a:sym typeface="Arial"/>
              </a:rPr>
              <a:t>“In addition to making medical treatment available for many who already had chronic and infectious conditions, the A.C.A. offered preventive care to millions of people who otherwise might have become ill,” said John Auerbach, president and chief executive of Trust for America’s Health, a nonpartisan health policy group.</a:t>
            </a:r>
            <a:endParaRPr sz="1800" dirty="0">
              <a:solidFill>
                <a:srgbClr val="000000"/>
              </a:solidFill>
              <a:ea typeface="Arial"/>
              <a:cs typeface="Arial"/>
              <a:sym typeface="Arial"/>
            </a:endParaRPr>
          </a:p>
          <a:p>
            <a:pPr marL="0" lvl="0" indent="0" algn="l" rtl="0">
              <a:spcBef>
                <a:spcPts val="0"/>
              </a:spcBef>
              <a:spcAft>
                <a:spcPts val="0"/>
              </a:spcAft>
              <a:buNone/>
            </a:pPr>
            <a:endParaRPr sz="1400" b="1"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answers the question of TYPE?</a:t>
            </a:r>
            <a:endParaRPr/>
          </a:p>
        </p:txBody>
      </p:sp>
      <p:sp>
        <p:nvSpPr>
          <p:cNvPr id="187" name="Google Shape;187;p28"/>
          <p:cNvSpPr txBox="1">
            <a:spLocks noGrp="1"/>
          </p:cNvSpPr>
          <p:nvPr>
            <p:ph type="body" idx="1"/>
          </p:nvPr>
        </p:nvSpPr>
        <p:spPr>
          <a:xfrm>
            <a:off x="252250" y="1780500"/>
            <a:ext cx="6941796" cy="3157500"/>
          </a:xfrm>
          <a:prstGeom prst="rect">
            <a:avLst/>
          </a:prstGeom>
        </p:spPr>
        <p:txBody>
          <a:bodyPr spcFirstLastPara="1" wrap="square" lIns="91425" tIns="91425" rIns="91425" bIns="91425" anchor="t" anchorCtr="0">
            <a:noAutofit/>
          </a:bodyPr>
          <a:lstStyle/>
          <a:p>
            <a:pPr marL="558800" marR="38100" lvl="0" indent="-457200" algn="l" rtl="0">
              <a:lnSpc>
                <a:spcPct val="100000"/>
              </a:lnSpc>
              <a:spcBef>
                <a:spcPts val="0"/>
              </a:spcBef>
              <a:spcAft>
                <a:spcPts val="0"/>
              </a:spcAft>
              <a:buClr>
                <a:srgbClr val="333333"/>
              </a:buClr>
              <a:buSzPts val="2000"/>
              <a:buFont typeface="+mj-lt"/>
              <a:buAutoNum type="alphaUcPeriod"/>
            </a:pPr>
            <a:r>
              <a:rPr lang="en" sz="1800" dirty="0">
                <a:solidFill>
                  <a:srgbClr val="333333"/>
                </a:solidFill>
                <a:highlight>
                  <a:srgbClr val="FFFF00"/>
                </a:highlight>
                <a:ea typeface="Arial"/>
                <a:cs typeface="Arial"/>
                <a:sym typeface="Arial"/>
              </a:rPr>
              <a:t>“Tech Giants Prepared for 2016-Style Meddling. But the Threat Has Changed.” By Kevin Roose, Sheera Frenkel and Nicole Perlroth</a:t>
            </a:r>
            <a:endParaRPr sz="1800" dirty="0">
              <a:solidFill>
                <a:srgbClr val="000000"/>
              </a:solidFill>
              <a:highlight>
                <a:srgbClr val="FFFF00"/>
              </a:highlight>
              <a:ea typeface="Arial"/>
              <a:cs typeface="Arial"/>
              <a:sym typeface="Arial"/>
            </a:endParaRPr>
          </a:p>
          <a:p>
            <a:pPr lvl="0" indent="-457200" algn="l" rtl="0">
              <a:spcBef>
                <a:spcPts val="0"/>
              </a:spcBef>
              <a:spcAft>
                <a:spcPts val="0"/>
              </a:spcAft>
              <a:buFont typeface="+mj-lt"/>
              <a:buAutoNum type="alphaUcPeriod"/>
            </a:pPr>
            <a:endParaRPr sz="1800" dirty="0">
              <a:solidFill>
                <a:srgbClr val="000000"/>
              </a:solidFill>
              <a:ea typeface="Arial"/>
              <a:cs typeface="Arial"/>
              <a:sym typeface="Arial"/>
            </a:endParaRPr>
          </a:p>
          <a:p>
            <a:pPr marL="558800" marR="38100" lvl="0" indent="-457200" algn="l" rtl="0">
              <a:lnSpc>
                <a:spcPct val="100000"/>
              </a:lnSpc>
              <a:spcBef>
                <a:spcPts val="0"/>
              </a:spcBef>
              <a:spcAft>
                <a:spcPts val="0"/>
              </a:spcAft>
              <a:buClr>
                <a:srgbClr val="333333"/>
              </a:buClr>
              <a:buSzPts val="2000"/>
              <a:buFont typeface="+mj-lt"/>
              <a:buAutoNum type="alphaUcPeriod"/>
            </a:pPr>
            <a:r>
              <a:rPr lang="en" sz="1800" dirty="0">
                <a:solidFill>
                  <a:srgbClr val="333333"/>
                </a:solidFill>
                <a:highlight>
                  <a:srgbClr val="FFFFFF"/>
                </a:highlight>
                <a:ea typeface="Arial"/>
                <a:cs typeface="Arial"/>
                <a:sym typeface="Arial"/>
              </a:rPr>
              <a:t>“In addition to making medical treatment available for many who already had chronic and infectious conditions, the A.C.A. offered preventive care to millions of people who otherwise might have become ill,” said John Auerbach, president and chief executive of Trust for America’s Health, a nonpartisan health policy group.</a:t>
            </a:r>
            <a:endParaRPr sz="1800" dirty="0">
              <a:solidFill>
                <a:srgbClr val="000000"/>
              </a:solidFill>
              <a:ea typeface="Arial"/>
              <a:cs typeface="Arial"/>
              <a:sym typeface="Arial"/>
            </a:endParaRPr>
          </a:p>
          <a:p>
            <a:pPr marL="0" lvl="0" indent="0" algn="l" rtl="0">
              <a:spcBef>
                <a:spcPts val="0"/>
              </a:spcBef>
              <a:spcAft>
                <a:spcPts val="0"/>
              </a:spcAft>
              <a:buNone/>
            </a:pPr>
            <a:endParaRPr sz="1400" b="1"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answers the question of SOURCE?</a:t>
            </a:r>
            <a:endParaRPr/>
          </a:p>
        </p:txBody>
      </p:sp>
      <p:sp>
        <p:nvSpPr>
          <p:cNvPr id="193" name="Google Shape;193;p29"/>
          <p:cNvSpPr txBox="1">
            <a:spLocks noGrp="1"/>
          </p:cNvSpPr>
          <p:nvPr>
            <p:ph type="body" idx="1"/>
          </p:nvPr>
        </p:nvSpPr>
        <p:spPr>
          <a:xfrm>
            <a:off x="252250" y="1780500"/>
            <a:ext cx="6766331" cy="3157500"/>
          </a:xfrm>
          <a:prstGeom prst="rect">
            <a:avLst/>
          </a:prstGeom>
        </p:spPr>
        <p:txBody>
          <a:bodyPr spcFirstLastPara="1" wrap="square" lIns="91425" tIns="91425" rIns="91425" bIns="91425" anchor="t" anchorCtr="0">
            <a:noAutofit/>
          </a:bodyPr>
          <a:lstStyle/>
          <a:p>
            <a:pPr marL="558800" marR="38100" lvl="0" indent="-457200" algn="l" rtl="0">
              <a:lnSpc>
                <a:spcPct val="100000"/>
              </a:lnSpc>
              <a:spcBef>
                <a:spcPts val="0"/>
              </a:spcBef>
              <a:spcAft>
                <a:spcPts val="0"/>
              </a:spcAft>
              <a:buClr>
                <a:srgbClr val="333333"/>
              </a:buClr>
              <a:buSzPts val="2000"/>
              <a:buFont typeface="+mj-lt"/>
              <a:buAutoNum type="alphaUcPeriod"/>
            </a:pPr>
            <a:r>
              <a:rPr lang="en" sz="1600" dirty="0">
                <a:solidFill>
                  <a:srgbClr val="333333"/>
                </a:solidFill>
                <a:highlight>
                  <a:srgbClr val="FFFFFF"/>
                </a:highlight>
                <a:ea typeface="Arial"/>
                <a:cs typeface="Arial"/>
                <a:sym typeface="Arial"/>
              </a:rPr>
              <a:t>The registry, created in 2000, is meant to designate recordings that are “culturally, historically, or aesthetically significant” and are at least 10 years old. Carla Hayden, the librarian of Congress, selected this year’s inductees from around 800 nominations.</a:t>
            </a:r>
            <a:endParaRPr sz="1600" dirty="0">
              <a:solidFill>
                <a:srgbClr val="000000"/>
              </a:solidFill>
              <a:ea typeface="Arial"/>
              <a:cs typeface="Arial"/>
              <a:sym typeface="Arial"/>
            </a:endParaRPr>
          </a:p>
          <a:p>
            <a:pPr lvl="0" indent="-457200" algn="l" rtl="0">
              <a:spcBef>
                <a:spcPts val="0"/>
              </a:spcBef>
              <a:spcAft>
                <a:spcPts val="0"/>
              </a:spcAft>
              <a:buFont typeface="+mj-lt"/>
              <a:buAutoNum type="alphaUcPeriod"/>
            </a:pPr>
            <a:endParaRPr sz="1600" dirty="0">
              <a:solidFill>
                <a:srgbClr val="000000"/>
              </a:solidFill>
              <a:ea typeface="Arial"/>
              <a:cs typeface="Arial"/>
              <a:sym typeface="Arial"/>
            </a:endParaRPr>
          </a:p>
          <a:p>
            <a:pPr marL="558800" marR="38100" lvl="0" indent="-457200" algn="l" rtl="0">
              <a:lnSpc>
                <a:spcPct val="100000"/>
              </a:lnSpc>
              <a:spcBef>
                <a:spcPts val="0"/>
              </a:spcBef>
              <a:spcAft>
                <a:spcPts val="0"/>
              </a:spcAft>
              <a:buClr>
                <a:srgbClr val="333333"/>
              </a:buClr>
              <a:buSzPts val="2000"/>
              <a:buFont typeface="+mj-lt"/>
              <a:buAutoNum type="alphaUcPeriod"/>
            </a:pPr>
            <a:r>
              <a:rPr lang="en" sz="1600" dirty="0">
                <a:solidFill>
                  <a:srgbClr val="333333"/>
                </a:solidFill>
                <a:highlight>
                  <a:srgbClr val="FFFFFF"/>
                </a:highlight>
                <a:ea typeface="Arial"/>
                <a:cs typeface="Arial"/>
                <a:sym typeface="Arial"/>
              </a:rPr>
              <a:t>“The quickest way to change mood or behavior is with smell,” said Dr. Alan R. Hirsch, the neurological director of the Smell and Taste Treatment and Research Foundation in Chicago. “You’ll smell something you like and will immediately be in a happier mood state.”</a:t>
            </a:r>
            <a:endParaRPr sz="1600" dirty="0">
              <a:solidFill>
                <a:srgbClr val="000000"/>
              </a:solidFill>
              <a:ea typeface="Arial"/>
              <a:cs typeface="Arial"/>
              <a:sym typeface="Arial"/>
            </a:endParaRPr>
          </a:p>
          <a:p>
            <a:pPr marL="0" lvl="0" indent="0" algn="l" rtl="0">
              <a:spcBef>
                <a:spcPts val="0"/>
              </a:spcBef>
              <a:spcAft>
                <a:spcPts val="0"/>
              </a:spcAft>
              <a:buNone/>
            </a:pPr>
            <a:endParaRPr sz="1100" b="1" dirty="0">
              <a:solidFill>
                <a:srgbClr val="000000"/>
              </a:solidFill>
              <a:ea typeface="Arial"/>
              <a:cs typeface="Arial"/>
              <a:sym typeface="Arial"/>
            </a:endParaRPr>
          </a:p>
          <a:p>
            <a:pPr marL="0" lvl="0" indent="0" algn="l" rtl="0">
              <a:spcBef>
                <a:spcPts val="0"/>
              </a:spcBef>
              <a:spcAft>
                <a:spcPts val="0"/>
              </a:spcAft>
              <a:buNone/>
            </a:pPr>
            <a:endParaRPr sz="1100" dirty="0">
              <a:solidFill>
                <a:srgbClr val="000000"/>
              </a:solidFil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answers the question of SOURCE?</a:t>
            </a:r>
            <a:endParaRPr/>
          </a:p>
        </p:txBody>
      </p:sp>
      <p:sp>
        <p:nvSpPr>
          <p:cNvPr id="199" name="Google Shape;199;p30"/>
          <p:cNvSpPr txBox="1">
            <a:spLocks noGrp="1"/>
          </p:cNvSpPr>
          <p:nvPr>
            <p:ph type="body" idx="1"/>
          </p:nvPr>
        </p:nvSpPr>
        <p:spPr>
          <a:xfrm>
            <a:off x="252250" y="1780500"/>
            <a:ext cx="6933440" cy="3157500"/>
          </a:xfrm>
          <a:prstGeom prst="rect">
            <a:avLst/>
          </a:prstGeom>
        </p:spPr>
        <p:txBody>
          <a:bodyPr spcFirstLastPara="1" wrap="square" lIns="91425" tIns="91425" rIns="91425" bIns="91425" anchor="t" anchorCtr="0">
            <a:noAutofit/>
          </a:bodyPr>
          <a:lstStyle/>
          <a:p>
            <a:pPr marL="558800" marR="38100" lvl="0" indent="-457200" algn="l" rtl="0">
              <a:lnSpc>
                <a:spcPct val="100000"/>
              </a:lnSpc>
              <a:spcBef>
                <a:spcPts val="0"/>
              </a:spcBef>
              <a:spcAft>
                <a:spcPts val="0"/>
              </a:spcAft>
              <a:buClr>
                <a:srgbClr val="333333"/>
              </a:buClr>
              <a:buSzPts val="2000"/>
              <a:buFont typeface="+mj-lt"/>
              <a:buAutoNum type="alphaUcPeriod"/>
            </a:pPr>
            <a:r>
              <a:rPr lang="en" sz="1600" dirty="0">
                <a:solidFill>
                  <a:srgbClr val="333333"/>
                </a:solidFill>
                <a:highlight>
                  <a:srgbClr val="FFFFFF"/>
                </a:highlight>
                <a:ea typeface="Arial"/>
                <a:cs typeface="Arial"/>
                <a:sym typeface="Arial"/>
              </a:rPr>
              <a:t>The registry, created in 2000, is meant to designate recordings that are “culturally, historically, or aesthetically significant” and are at least 10 years old. Carla Hayden, the librarian of Congress, selected this year’s inductees from around 800 nominations.</a:t>
            </a:r>
            <a:endParaRPr sz="1600" dirty="0">
              <a:solidFill>
                <a:srgbClr val="000000"/>
              </a:solidFill>
              <a:ea typeface="Arial"/>
              <a:cs typeface="Arial"/>
              <a:sym typeface="Arial"/>
            </a:endParaRPr>
          </a:p>
          <a:p>
            <a:pPr lvl="0" indent="-457200" algn="l" rtl="0">
              <a:spcBef>
                <a:spcPts val="0"/>
              </a:spcBef>
              <a:spcAft>
                <a:spcPts val="0"/>
              </a:spcAft>
              <a:buFont typeface="+mj-lt"/>
              <a:buAutoNum type="alphaUcPeriod"/>
            </a:pPr>
            <a:endParaRPr sz="1600" dirty="0">
              <a:solidFill>
                <a:srgbClr val="000000"/>
              </a:solidFill>
              <a:ea typeface="Arial"/>
              <a:cs typeface="Arial"/>
              <a:sym typeface="Arial"/>
            </a:endParaRPr>
          </a:p>
          <a:p>
            <a:pPr marL="558800" marR="38100" lvl="0" indent="-457200" algn="l" rtl="0">
              <a:lnSpc>
                <a:spcPct val="100000"/>
              </a:lnSpc>
              <a:spcBef>
                <a:spcPts val="0"/>
              </a:spcBef>
              <a:spcAft>
                <a:spcPts val="0"/>
              </a:spcAft>
              <a:buClr>
                <a:srgbClr val="333333"/>
              </a:buClr>
              <a:buSzPts val="2000"/>
              <a:buFont typeface="+mj-lt"/>
              <a:buAutoNum type="alphaUcPeriod"/>
            </a:pPr>
            <a:r>
              <a:rPr lang="en" sz="1600" dirty="0">
                <a:solidFill>
                  <a:srgbClr val="333333"/>
                </a:solidFill>
                <a:highlight>
                  <a:srgbClr val="FFFF00"/>
                </a:highlight>
                <a:ea typeface="Arial"/>
                <a:cs typeface="Arial"/>
                <a:sym typeface="Arial"/>
              </a:rPr>
              <a:t>“The quickest way to change mood or behavior is with smell,” said Dr. Alan R. Hirsch, the neurological director of the Smell and Taste Treatment and Research Foundation in Chicago. “You’ll smell something you like and will immediately be in a happier mood state.”</a:t>
            </a:r>
            <a:endParaRPr sz="1600" dirty="0">
              <a:solidFill>
                <a:srgbClr val="000000"/>
              </a:solidFill>
              <a:highlight>
                <a:srgbClr val="FFFF00"/>
              </a:highlight>
              <a:ea typeface="Arial"/>
              <a:cs typeface="Arial"/>
              <a:sym typeface="Arial"/>
            </a:endParaRPr>
          </a:p>
          <a:p>
            <a:pPr marL="0" lvl="0" indent="0" algn="l" rtl="0">
              <a:spcBef>
                <a:spcPts val="0"/>
              </a:spcBef>
              <a:spcAft>
                <a:spcPts val="0"/>
              </a:spcAft>
              <a:buNone/>
            </a:pPr>
            <a:endParaRPr sz="1100" b="1" dirty="0">
              <a:solidFill>
                <a:srgbClr val="000000"/>
              </a:solidFill>
              <a:ea typeface="Arial"/>
              <a:cs typeface="Arial"/>
              <a:sym typeface="Arial"/>
            </a:endParaRPr>
          </a:p>
          <a:p>
            <a:pPr marL="0" lvl="0" indent="0" algn="l" rtl="0">
              <a:spcBef>
                <a:spcPts val="0"/>
              </a:spcBef>
              <a:spcAft>
                <a:spcPts val="0"/>
              </a:spcAft>
              <a:buNone/>
            </a:pPr>
            <a:endParaRPr sz="1100" dirty="0">
              <a:solidFill>
                <a:srgbClr val="000000"/>
              </a:solidFil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460950" y="6816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 Game To Start:</a:t>
            </a:r>
            <a:endParaRPr dirty="0"/>
          </a:p>
        </p:txBody>
      </p:sp>
      <p:sp>
        <p:nvSpPr>
          <p:cNvPr id="68" name="Google Shape;68;p13"/>
          <p:cNvSpPr txBox="1">
            <a:spLocks noGrp="1"/>
          </p:cNvSpPr>
          <p:nvPr>
            <p:ph type="body" idx="1"/>
          </p:nvPr>
        </p:nvSpPr>
        <p:spPr>
          <a:xfrm>
            <a:off x="460950" y="1919075"/>
            <a:ext cx="8222100" cy="6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the bottom of your screen, there’s a smiley face icon that has two reactions…</a:t>
            </a:r>
            <a:endParaRPr dirty="0"/>
          </a:p>
          <a:p>
            <a:pPr marL="0" lvl="0" indent="0" algn="l" rtl="0">
              <a:spcBef>
                <a:spcPts val="1600"/>
              </a:spcBef>
              <a:spcAft>
                <a:spcPts val="0"/>
              </a:spcAft>
              <a:buNone/>
            </a:pPr>
            <a:endParaRPr sz="1500" u="sng" dirty="0">
              <a:solidFill>
                <a:srgbClr val="660099"/>
              </a:solidFill>
              <a:highlight>
                <a:srgbClr val="FFFFFF"/>
              </a:highlight>
            </a:endParaRPr>
          </a:p>
          <a:p>
            <a:pPr marL="0" lvl="0" indent="0" algn="l" rtl="0">
              <a:spcBef>
                <a:spcPts val="0"/>
              </a:spcBef>
              <a:spcAft>
                <a:spcPts val="1600"/>
              </a:spcAft>
              <a:buNone/>
            </a:pPr>
            <a:endParaRPr dirty="0"/>
          </a:p>
        </p:txBody>
      </p:sp>
      <p:pic>
        <p:nvPicPr>
          <p:cNvPr id="69" name="Google Shape;69;p13"/>
          <p:cNvPicPr preferRelativeResize="0"/>
          <p:nvPr/>
        </p:nvPicPr>
        <p:blipFill>
          <a:blip r:embed="rId3">
            <a:alphaModFix/>
          </a:blip>
          <a:stretch>
            <a:fillRect/>
          </a:stretch>
        </p:blipFill>
        <p:spPr>
          <a:xfrm>
            <a:off x="442104" y="2305398"/>
            <a:ext cx="2143125" cy="2143125"/>
          </a:xfrm>
          <a:prstGeom prst="rect">
            <a:avLst/>
          </a:prstGeom>
          <a:noFill/>
          <a:ln>
            <a:noFill/>
          </a:ln>
        </p:spPr>
      </p:pic>
      <p:pic>
        <p:nvPicPr>
          <p:cNvPr id="70" name="Google Shape;70;p13"/>
          <p:cNvPicPr preferRelativeResize="0"/>
          <p:nvPr/>
        </p:nvPicPr>
        <p:blipFill>
          <a:blip r:embed="rId4">
            <a:alphaModFix/>
          </a:blip>
          <a:stretch>
            <a:fillRect/>
          </a:stretch>
        </p:blipFill>
        <p:spPr>
          <a:xfrm>
            <a:off x="3822640" y="2375787"/>
            <a:ext cx="1919750" cy="2052475"/>
          </a:xfrm>
          <a:prstGeom prst="rect">
            <a:avLst/>
          </a:prstGeom>
          <a:noFill/>
          <a:ln>
            <a:noFill/>
          </a:ln>
        </p:spPr>
      </p:pic>
      <p:pic>
        <p:nvPicPr>
          <p:cNvPr id="6" name="Picture 5" descr="CUF_ColorLogo® large-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answers the question of EVIDENCE?</a:t>
            </a:r>
            <a:endParaRPr/>
          </a:p>
        </p:txBody>
      </p:sp>
      <p:sp>
        <p:nvSpPr>
          <p:cNvPr id="205" name="Google Shape;205;p31"/>
          <p:cNvSpPr txBox="1">
            <a:spLocks noGrp="1"/>
          </p:cNvSpPr>
          <p:nvPr>
            <p:ph type="body" idx="1"/>
          </p:nvPr>
        </p:nvSpPr>
        <p:spPr>
          <a:xfrm>
            <a:off x="252250" y="1628100"/>
            <a:ext cx="6858241" cy="3157500"/>
          </a:xfrm>
          <a:prstGeom prst="rect">
            <a:avLst/>
          </a:prstGeom>
        </p:spPr>
        <p:txBody>
          <a:bodyPr spcFirstLastPara="1" wrap="square" lIns="91425" tIns="91425" rIns="91425" bIns="91425" anchor="t" anchorCtr="0">
            <a:noAutofit/>
          </a:bodyPr>
          <a:lstStyle/>
          <a:p>
            <a:pPr marL="558800" marR="38100" lvl="0" indent="-457200" algn="l" rtl="0">
              <a:lnSpc>
                <a:spcPct val="100000"/>
              </a:lnSpc>
              <a:spcBef>
                <a:spcPts val="0"/>
              </a:spcBef>
              <a:spcAft>
                <a:spcPts val="0"/>
              </a:spcAft>
              <a:buClr>
                <a:srgbClr val="333333"/>
              </a:buClr>
              <a:buSzPts val="2000"/>
              <a:buFont typeface="+mj-lt"/>
              <a:buAutoNum type="alphaUcPeriod"/>
            </a:pPr>
            <a:r>
              <a:rPr lang="en" sz="1600" dirty="0">
                <a:solidFill>
                  <a:srgbClr val="333333"/>
                </a:solidFill>
                <a:highlight>
                  <a:srgbClr val="FFFFFF"/>
                </a:highlight>
                <a:ea typeface="Arial"/>
                <a:cs typeface="Arial"/>
                <a:sym typeface="Arial"/>
              </a:rPr>
              <a:t>During the war, Mr. Hamilton was trained in England as a pathfinder, a designation for specially trained paratroopers and their pilots. Mr. Hamilton made a few practice jumps before commanding the flight that delivered his fellow pathfinders to the battlefield. His plane, one of the first in France on D-Day, was hit by gunfire.</a:t>
            </a:r>
            <a:endParaRPr sz="1600" dirty="0">
              <a:solidFill>
                <a:srgbClr val="000000"/>
              </a:solidFill>
              <a:ea typeface="Arial"/>
              <a:cs typeface="Arial"/>
              <a:sym typeface="Arial"/>
            </a:endParaRPr>
          </a:p>
          <a:p>
            <a:pPr lvl="0" indent="-457200" algn="l" rtl="0">
              <a:spcBef>
                <a:spcPts val="0"/>
              </a:spcBef>
              <a:spcAft>
                <a:spcPts val="0"/>
              </a:spcAft>
              <a:buFont typeface="+mj-lt"/>
              <a:buAutoNum type="alphaUcPeriod"/>
            </a:pPr>
            <a:endParaRPr sz="1600" dirty="0">
              <a:solidFill>
                <a:srgbClr val="000000"/>
              </a:solidFill>
              <a:ea typeface="Arial"/>
              <a:cs typeface="Arial"/>
              <a:sym typeface="Arial"/>
            </a:endParaRPr>
          </a:p>
          <a:p>
            <a:pPr marL="558800" marR="38100" lvl="0" indent="-457200" algn="l" rtl="0">
              <a:lnSpc>
                <a:spcPct val="100000"/>
              </a:lnSpc>
              <a:spcBef>
                <a:spcPts val="0"/>
              </a:spcBef>
              <a:spcAft>
                <a:spcPts val="0"/>
              </a:spcAft>
              <a:buClr>
                <a:srgbClr val="333333"/>
              </a:buClr>
              <a:buSzPts val="2000"/>
              <a:buFont typeface="+mj-lt"/>
              <a:buAutoNum type="alphaUcPeriod"/>
            </a:pPr>
            <a:r>
              <a:rPr lang="en" sz="1600" dirty="0">
                <a:solidFill>
                  <a:srgbClr val="333333"/>
                </a:solidFill>
                <a:highlight>
                  <a:srgbClr val="FFFFFF"/>
                </a:highlight>
                <a:ea typeface="Arial"/>
                <a:cs typeface="Arial"/>
                <a:sym typeface="Arial"/>
              </a:rPr>
              <a:t>But as women have increasingly taken on a larger presence in military life and culture—making up about 17 percent of active-duty troops—commissioners concluded that expanding the registration process to include all Americans in the event of a draft was a “necessary and fair step.”</a:t>
            </a:r>
            <a:endParaRPr sz="1600" dirty="0">
              <a:solidFill>
                <a:srgbClr val="000000"/>
              </a:solidFill>
              <a:ea typeface="Arial"/>
              <a:cs typeface="Arial"/>
              <a:sym typeface="Arial"/>
            </a:endParaRPr>
          </a:p>
          <a:p>
            <a:pPr marL="0" lvl="0" indent="0" algn="l" rtl="0">
              <a:spcBef>
                <a:spcPts val="0"/>
              </a:spcBef>
              <a:spcAft>
                <a:spcPts val="0"/>
              </a:spcAft>
              <a:buNone/>
            </a:pPr>
            <a:endParaRPr sz="1100" b="1" dirty="0">
              <a:solidFill>
                <a:srgbClr val="000000"/>
              </a:solidFill>
              <a:ea typeface="Arial"/>
              <a:cs typeface="Arial"/>
              <a:sym typeface="Arial"/>
            </a:endParaRPr>
          </a:p>
          <a:p>
            <a:pPr marL="0" lvl="0" indent="0" algn="l" rtl="0">
              <a:spcBef>
                <a:spcPts val="0"/>
              </a:spcBef>
              <a:spcAft>
                <a:spcPts val="0"/>
              </a:spcAft>
              <a:buNone/>
            </a:pPr>
            <a:endParaRPr sz="1100" dirty="0">
              <a:solidFill>
                <a:srgbClr val="000000"/>
              </a:solidFil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answers the question of EVIDENCE?</a:t>
            </a:r>
            <a:endParaRPr/>
          </a:p>
        </p:txBody>
      </p:sp>
      <p:sp>
        <p:nvSpPr>
          <p:cNvPr id="211" name="Google Shape;211;p32"/>
          <p:cNvSpPr txBox="1">
            <a:spLocks noGrp="1"/>
          </p:cNvSpPr>
          <p:nvPr>
            <p:ph type="body" idx="1"/>
          </p:nvPr>
        </p:nvSpPr>
        <p:spPr>
          <a:xfrm>
            <a:off x="252250" y="1628100"/>
            <a:ext cx="6908374" cy="3157500"/>
          </a:xfrm>
          <a:prstGeom prst="rect">
            <a:avLst/>
          </a:prstGeom>
        </p:spPr>
        <p:txBody>
          <a:bodyPr spcFirstLastPara="1" wrap="square" lIns="91425" tIns="91425" rIns="91425" bIns="91425" anchor="t" anchorCtr="0">
            <a:noAutofit/>
          </a:bodyPr>
          <a:lstStyle/>
          <a:p>
            <a:pPr marL="558800" marR="38100" lvl="0" indent="-457200" algn="l" rtl="0">
              <a:lnSpc>
                <a:spcPct val="100000"/>
              </a:lnSpc>
              <a:spcBef>
                <a:spcPts val="0"/>
              </a:spcBef>
              <a:spcAft>
                <a:spcPts val="0"/>
              </a:spcAft>
              <a:buClr>
                <a:srgbClr val="333333"/>
              </a:buClr>
              <a:buSzPts val="2000"/>
              <a:buFont typeface="+mj-lt"/>
              <a:buAutoNum type="alphaUcPeriod"/>
            </a:pPr>
            <a:r>
              <a:rPr lang="en" sz="1600" dirty="0">
                <a:solidFill>
                  <a:srgbClr val="333333"/>
                </a:solidFill>
                <a:highlight>
                  <a:srgbClr val="FFFF00"/>
                </a:highlight>
                <a:ea typeface="Arial"/>
                <a:cs typeface="Arial"/>
                <a:sym typeface="Arial"/>
              </a:rPr>
              <a:t>During the war, Mr. Hamilton was trained in England as a pathfinder, a designation for specially trained paratroopers and their pilots. Mr. Hamilton made a few practice jumps before commanding the flight that delivered his fellow pathfinders to the battlefield. His plane, one of the first in France on D-Day, was hit by gunfire.</a:t>
            </a:r>
            <a:endParaRPr sz="1600" dirty="0">
              <a:solidFill>
                <a:srgbClr val="000000"/>
              </a:solidFill>
              <a:highlight>
                <a:srgbClr val="FFFF00"/>
              </a:highlight>
              <a:ea typeface="Arial"/>
              <a:cs typeface="Arial"/>
              <a:sym typeface="Arial"/>
            </a:endParaRPr>
          </a:p>
          <a:p>
            <a:pPr lvl="0" indent="-457200" algn="l" rtl="0">
              <a:spcBef>
                <a:spcPts val="0"/>
              </a:spcBef>
              <a:spcAft>
                <a:spcPts val="0"/>
              </a:spcAft>
              <a:buFont typeface="+mj-lt"/>
              <a:buAutoNum type="alphaUcPeriod"/>
            </a:pPr>
            <a:endParaRPr sz="1600" dirty="0">
              <a:solidFill>
                <a:srgbClr val="000000"/>
              </a:solidFill>
              <a:ea typeface="Arial"/>
              <a:cs typeface="Arial"/>
              <a:sym typeface="Arial"/>
            </a:endParaRPr>
          </a:p>
          <a:p>
            <a:pPr marL="558800" marR="38100" lvl="0" indent="-457200" algn="l" rtl="0">
              <a:lnSpc>
                <a:spcPct val="100000"/>
              </a:lnSpc>
              <a:spcBef>
                <a:spcPts val="0"/>
              </a:spcBef>
              <a:spcAft>
                <a:spcPts val="0"/>
              </a:spcAft>
              <a:buClr>
                <a:srgbClr val="333333"/>
              </a:buClr>
              <a:buSzPts val="2000"/>
              <a:buFont typeface="+mj-lt"/>
              <a:buAutoNum type="alphaUcPeriod"/>
            </a:pPr>
            <a:r>
              <a:rPr lang="en" sz="1600" dirty="0">
                <a:solidFill>
                  <a:srgbClr val="333333"/>
                </a:solidFill>
                <a:highlight>
                  <a:srgbClr val="FFFFFF"/>
                </a:highlight>
                <a:ea typeface="Arial"/>
                <a:cs typeface="Arial"/>
                <a:sym typeface="Arial"/>
              </a:rPr>
              <a:t>But as women have increasingly taken on a larger presence in military life and culture—making up about 17 percent of active-duty troops—commissioners concluded that expanding the registration process to include all Americans in the event of a draft was a “necessary and fair step.”</a:t>
            </a:r>
            <a:endParaRPr sz="1600" dirty="0">
              <a:solidFill>
                <a:srgbClr val="000000"/>
              </a:solidFill>
              <a:ea typeface="Arial"/>
              <a:cs typeface="Arial"/>
              <a:sym typeface="Arial"/>
            </a:endParaRPr>
          </a:p>
          <a:p>
            <a:pPr marL="0" lvl="0" indent="0" algn="l" rtl="0">
              <a:spcBef>
                <a:spcPts val="0"/>
              </a:spcBef>
              <a:spcAft>
                <a:spcPts val="0"/>
              </a:spcAft>
              <a:buNone/>
            </a:pPr>
            <a:endParaRPr sz="1100" b="1" dirty="0">
              <a:solidFill>
                <a:srgbClr val="000000"/>
              </a:solidFill>
              <a:ea typeface="Arial"/>
              <a:cs typeface="Arial"/>
              <a:sym typeface="Arial"/>
            </a:endParaRPr>
          </a:p>
          <a:p>
            <a:pPr marL="0" lvl="0" indent="0" algn="l" rtl="0">
              <a:spcBef>
                <a:spcPts val="0"/>
              </a:spcBef>
              <a:spcAft>
                <a:spcPts val="0"/>
              </a:spcAft>
              <a:buNone/>
            </a:pPr>
            <a:endParaRPr sz="1100" dirty="0">
              <a:solidFill>
                <a:srgbClr val="000000"/>
              </a:solidFil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addresses INTERPRETATION?</a:t>
            </a:r>
            <a:endParaRPr/>
          </a:p>
        </p:txBody>
      </p:sp>
      <p:sp>
        <p:nvSpPr>
          <p:cNvPr id="217" name="Google Shape;217;p33"/>
          <p:cNvSpPr txBox="1">
            <a:spLocks noGrp="1"/>
          </p:cNvSpPr>
          <p:nvPr>
            <p:ph type="body" idx="1"/>
          </p:nvPr>
        </p:nvSpPr>
        <p:spPr>
          <a:xfrm>
            <a:off x="252250" y="1780500"/>
            <a:ext cx="6874952" cy="3157500"/>
          </a:xfrm>
          <a:prstGeom prst="rect">
            <a:avLst/>
          </a:prstGeom>
        </p:spPr>
        <p:txBody>
          <a:bodyPr spcFirstLastPara="1" wrap="square" lIns="91425" tIns="91425" rIns="91425" bIns="91425" anchor="t" anchorCtr="0">
            <a:noAutofit/>
          </a:bodyPr>
          <a:lstStyle/>
          <a:p>
            <a:pPr marL="457200" marR="38100" lvl="0" indent="-342900" algn="l" rtl="0">
              <a:lnSpc>
                <a:spcPct val="100000"/>
              </a:lnSpc>
              <a:spcBef>
                <a:spcPts val="0"/>
              </a:spcBef>
              <a:spcAft>
                <a:spcPts val="0"/>
              </a:spcAft>
              <a:buClr>
                <a:srgbClr val="333333"/>
              </a:buClr>
              <a:buSzPts val="1800"/>
              <a:buFont typeface="+mj-lt"/>
              <a:buAutoNum type="alphaUcPeriod"/>
            </a:pPr>
            <a:r>
              <a:rPr lang="en" dirty="0">
                <a:solidFill>
                  <a:srgbClr val="333333"/>
                </a:solidFill>
                <a:highlight>
                  <a:srgbClr val="FFFFFF"/>
                </a:highlight>
                <a:ea typeface="Arial"/>
                <a:cs typeface="Arial"/>
                <a:sym typeface="Arial"/>
              </a:rPr>
              <a:t>“In addition to making medical treatment available for many who already had chronic and infectious conditions, the A.C.A. offered preventive care to millions of people who otherwise might have become ill,” said John Auerbach, president and chief executive of Trust for America’s Health, a nonpartisan health policy group.</a:t>
            </a:r>
            <a:endParaRPr dirty="0">
              <a:solidFill>
                <a:srgbClr val="000000"/>
              </a:solidFill>
              <a:ea typeface="Arial"/>
              <a:cs typeface="Arial"/>
              <a:sym typeface="Arial"/>
            </a:endParaRPr>
          </a:p>
          <a:p>
            <a:pPr marL="342900" lvl="0" algn="l" rtl="0">
              <a:spcBef>
                <a:spcPts val="0"/>
              </a:spcBef>
              <a:spcAft>
                <a:spcPts val="0"/>
              </a:spcAft>
              <a:buFont typeface="+mj-lt"/>
              <a:buAutoNum type="alphaUcPeriod"/>
            </a:pPr>
            <a:endParaRPr dirty="0">
              <a:solidFill>
                <a:srgbClr val="000000"/>
              </a:solidFill>
              <a:ea typeface="Arial"/>
              <a:cs typeface="Arial"/>
              <a:sym typeface="Arial"/>
            </a:endParaRPr>
          </a:p>
          <a:p>
            <a:pPr marL="457200" marR="38100" lvl="0" indent="-342900" algn="l" rtl="0">
              <a:lnSpc>
                <a:spcPct val="100000"/>
              </a:lnSpc>
              <a:spcBef>
                <a:spcPts val="0"/>
              </a:spcBef>
              <a:spcAft>
                <a:spcPts val="0"/>
              </a:spcAft>
              <a:buClr>
                <a:srgbClr val="333333"/>
              </a:buClr>
              <a:buSzPts val="1800"/>
              <a:buFont typeface="+mj-lt"/>
              <a:buAutoNum type="alphaUcPeriod"/>
            </a:pPr>
            <a:r>
              <a:rPr lang="en" dirty="0">
                <a:solidFill>
                  <a:srgbClr val="333333"/>
                </a:solidFill>
                <a:highlight>
                  <a:srgbClr val="FFFFFF"/>
                </a:highlight>
                <a:ea typeface="Arial"/>
                <a:cs typeface="Arial"/>
                <a:sym typeface="Arial"/>
              </a:rPr>
              <a:t>A highly engaged group of conspiracy theorists can override a fact-based endeavor’s internet ads. This was a lesson that Benedict Redgrove, a photographer, said he took away from his recent attempt to advertise his space photo project on Facebook and Instagram.</a:t>
            </a:r>
            <a:endParaRPr dirty="0">
              <a:solidFill>
                <a:srgbClr val="000000"/>
              </a:solidFill>
              <a:ea typeface="Arial"/>
              <a:cs typeface="Arial"/>
              <a:sym typeface="Arial"/>
            </a:endParaRPr>
          </a:p>
          <a:p>
            <a:pPr marL="0" lvl="0" indent="0" algn="l" rtl="0">
              <a:spcBef>
                <a:spcPts val="0"/>
              </a:spcBef>
              <a:spcAft>
                <a:spcPts val="0"/>
              </a:spcAft>
              <a:buNone/>
            </a:pPr>
            <a:endParaRPr sz="1400" b="1" dirty="0">
              <a:solidFill>
                <a:srgbClr val="000000"/>
              </a:solidFil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addresses INTERPRETATION?</a:t>
            </a:r>
            <a:endParaRPr/>
          </a:p>
        </p:txBody>
      </p:sp>
      <p:sp>
        <p:nvSpPr>
          <p:cNvPr id="223" name="Google Shape;223;p34"/>
          <p:cNvSpPr txBox="1">
            <a:spLocks noGrp="1"/>
          </p:cNvSpPr>
          <p:nvPr>
            <p:ph type="body" idx="1"/>
          </p:nvPr>
        </p:nvSpPr>
        <p:spPr>
          <a:xfrm>
            <a:off x="252250" y="1780500"/>
            <a:ext cx="6958507" cy="3157500"/>
          </a:xfrm>
          <a:prstGeom prst="rect">
            <a:avLst/>
          </a:prstGeom>
        </p:spPr>
        <p:txBody>
          <a:bodyPr spcFirstLastPara="1" wrap="square" lIns="91425" tIns="91425" rIns="91425" bIns="91425" anchor="t" anchorCtr="0">
            <a:noAutofit/>
          </a:bodyPr>
          <a:lstStyle/>
          <a:p>
            <a:pPr marL="457200" marR="38100" lvl="0" indent="-342900" algn="l" rtl="0">
              <a:lnSpc>
                <a:spcPct val="100000"/>
              </a:lnSpc>
              <a:spcBef>
                <a:spcPts val="0"/>
              </a:spcBef>
              <a:spcAft>
                <a:spcPts val="0"/>
              </a:spcAft>
              <a:buClr>
                <a:srgbClr val="333333"/>
              </a:buClr>
              <a:buSzPts val="1800"/>
              <a:buFont typeface="+mj-lt"/>
              <a:buAutoNum type="alphaUcPeriod"/>
            </a:pPr>
            <a:r>
              <a:rPr lang="en" dirty="0">
                <a:solidFill>
                  <a:srgbClr val="333333"/>
                </a:solidFill>
                <a:highlight>
                  <a:srgbClr val="FFFFFF"/>
                </a:highlight>
                <a:ea typeface="Arial"/>
                <a:cs typeface="Arial"/>
                <a:sym typeface="Arial"/>
              </a:rPr>
              <a:t>“In addition to making medical treatment available for many who already had chronic and infectious conditions, the A.C.A. offered preventive care to millions of people who otherwise might have become ill,” said John Auerbach, president and chief executive of Trust for America’s Health, a nonpartisan health policy group.</a:t>
            </a:r>
            <a:endParaRPr dirty="0">
              <a:solidFill>
                <a:srgbClr val="000000"/>
              </a:solidFill>
              <a:ea typeface="Arial"/>
              <a:cs typeface="Arial"/>
              <a:sym typeface="Arial"/>
            </a:endParaRPr>
          </a:p>
          <a:p>
            <a:pPr marL="342900" lvl="0" algn="l" rtl="0">
              <a:spcBef>
                <a:spcPts val="0"/>
              </a:spcBef>
              <a:spcAft>
                <a:spcPts val="0"/>
              </a:spcAft>
              <a:buFont typeface="+mj-lt"/>
              <a:buAutoNum type="alphaUcPeriod"/>
            </a:pPr>
            <a:endParaRPr dirty="0">
              <a:solidFill>
                <a:srgbClr val="000000"/>
              </a:solidFill>
              <a:ea typeface="Arial"/>
              <a:cs typeface="Arial"/>
              <a:sym typeface="Arial"/>
            </a:endParaRPr>
          </a:p>
          <a:p>
            <a:pPr marL="457200" marR="38100" lvl="0" indent="-342900" algn="l" rtl="0">
              <a:lnSpc>
                <a:spcPct val="100000"/>
              </a:lnSpc>
              <a:spcBef>
                <a:spcPts val="0"/>
              </a:spcBef>
              <a:spcAft>
                <a:spcPts val="0"/>
              </a:spcAft>
              <a:buClr>
                <a:srgbClr val="333333"/>
              </a:buClr>
              <a:buSzPts val="1800"/>
              <a:buFont typeface="+mj-lt"/>
              <a:buAutoNum type="alphaUcPeriod"/>
            </a:pPr>
            <a:r>
              <a:rPr lang="en" dirty="0">
                <a:solidFill>
                  <a:srgbClr val="333333"/>
                </a:solidFill>
                <a:highlight>
                  <a:srgbClr val="FFFF00"/>
                </a:highlight>
                <a:ea typeface="Arial"/>
                <a:cs typeface="Arial"/>
                <a:sym typeface="Arial"/>
              </a:rPr>
              <a:t>A highly engaged group of conspiracy theorists can override a fact-based endeavor’s internet ads. This was a lesson that Benedict Redgrove, a photographer, said he took away from his recent attempt to advertise his space photo project on Facebook and Instagram.</a:t>
            </a:r>
            <a:endParaRPr dirty="0">
              <a:solidFill>
                <a:srgbClr val="000000"/>
              </a:solidFill>
              <a:highlight>
                <a:srgbClr val="FFFF00"/>
              </a:highlight>
              <a:ea typeface="Arial"/>
              <a:cs typeface="Arial"/>
              <a:sym typeface="Arial"/>
            </a:endParaRPr>
          </a:p>
          <a:p>
            <a:pPr marL="0" lvl="0" indent="0" algn="l" rtl="0">
              <a:spcBef>
                <a:spcPts val="0"/>
              </a:spcBef>
              <a:spcAft>
                <a:spcPts val="0"/>
              </a:spcAft>
              <a:buNone/>
            </a:pPr>
            <a:endParaRPr sz="1400" b="1"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addresses COMPLETENESS?</a:t>
            </a:r>
            <a:endParaRPr/>
          </a:p>
        </p:txBody>
      </p:sp>
      <p:sp>
        <p:nvSpPr>
          <p:cNvPr id="229" name="Google Shape;229;p35"/>
          <p:cNvSpPr txBox="1">
            <a:spLocks noGrp="1"/>
          </p:cNvSpPr>
          <p:nvPr>
            <p:ph type="body" idx="1"/>
          </p:nvPr>
        </p:nvSpPr>
        <p:spPr>
          <a:xfrm>
            <a:off x="252250" y="1780500"/>
            <a:ext cx="6950151" cy="3157500"/>
          </a:xfrm>
          <a:prstGeom prst="rect">
            <a:avLst/>
          </a:prstGeom>
        </p:spPr>
        <p:txBody>
          <a:bodyPr spcFirstLastPara="1" wrap="square" lIns="91425" tIns="91425" rIns="91425" bIns="91425" anchor="t" anchorCtr="0">
            <a:noAutofit/>
          </a:bodyPr>
          <a:lstStyle/>
          <a:p>
            <a:pPr marL="568325" marR="38100" lvl="0" indent="-457200" algn="l" rtl="0">
              <a:lnSpc>
                <a:spcPct val="100000"/>
              </a:lnSpc>
              <a:spcBef>
                <a:spcPts val="0"/>
              </a:spcBef>
              <a:spcAft>
                <a:spcPts val="0"/>
              </a:spcAft>
              <a:buClr>
                <a:srgbClr val="333333"/>
              </a:buClr>
              <a:buSzPts val="1850"/>
              <a:buFont typeface="+mj-lt"/>
              <a:buAutoNum type="alphaUcPeriod"/>
            </a:pPr>
            <a:r>
              <a:rPr lang="en" sz="1600" dirty="0">
                <a:solidFill>
                  <a:srgbClr val="333333"/>
                </a:solidFill>
                <a:highlight>
                  <a:srgbClr val="FFFFFF"/>
                </a:highlight>
                <a:ea typeface="Arial"/>
                <a:cs typeface="Arial"/>
                <a:sym typeface="Arial"/>
              </a:rPr>
              <a:t>But as women have increasingly taken on a larger presence in military life and culture—making up about 17 percent of active-duty troops—commissioners concluded that expanding the registration process to include all Americans in the event of a draft was a “necessary and fair step.”</a:t>
            </a:r>
            <a:endParaRPr sz="1600" dirty="0">
              <a:solidFill>
                <a:srgbClr val="000000"/>
              </a:solidFill>
              <a:ea typeface="Arial"/>
              <a:cs typeface="Arial"/>
              <a:sym typeface="Arial"/>
            </a:endParaRPr>
          </a:p>
          <a:p>
            <a:pPr lvl="0" indent="-457200" algn="l" rtl="0">
              <a:spcBef>
                <a:spcPts val="0"/>
              </a:spcBef>
              <a:spcAft>
                <a:spcPts val="0"/>
              </a:spcAft>
              <a:buFont typeface="+mj-lt"/>
              <a:buAutoNum type="alphaUcPeriod"/>
            </a:pPr>
            <a:endParaRPr sz="1600" dirty="0">
              <a:solidFill>
                <a:srgbClr val="000000"/>
              </a:solidFill>
              <a:ea typeface="Arial"/>
              <a:cs typeface="Arial"/>
              <a:sym typeface="Arial"/>
            </a:endParaRPr>
          </a:p>
          <a:p>
            <a:pPr marL="568325" marR="38100" lvl="0" indent="-457200" algn="l" rtl="0">
              <a:lnSpc>
                <a:spcPct val="100000"/>
              </a:lnSpc>
              <a:spcBef>
                <a:spcPts val="0"/>
              </a:spcBef>
              <a:spcAft>
                <a:spcPts val="0"/>
              </a:spcAft>
              <a:buClr>
                <a:srgbClr val="333333"/>
              </a:buClr>
              <a:buSzPts val="1850"/>
              <a:buFont typeface="+mj-lt"/>
              <a:buAutoNum type="alphaUcPeriod"/>
            </a:pPr>
            <a:r>
              <a:rPr lang="en" sz="1600" dirty="0">
                <a:solidFill>
                  <a:srgbClr val="333333"/>
                </a:solidFill>
                <a:highlight>
                  <a:srgbClr val="FFFFFF"/>
                </a:highlight>
                <a:ea typeface="Arial"/>
                <a:cs typeface="Arial"/>
                <a:sym typeface="Arial"/>
              </a:rPr>
              <a:t>Mr. Barr declined to say whether the United States would seek to extradite Mr. Maduro, who remains in Venezuela, or any of the others charged. He also declined to say whether he had notified President Trump directly or whether the State Department had spoken with Mr. Guaidó about the charges.</a:t>
            </a:r>
            <a:endParaRPr sz="1600" dirty="0">
              <a:solidFill>
                <a:srgbClr val="000000"/>
              </a:solidFill>
              <a:ea typeface="Arial"/>
              <a:cs typeface="Arial"/>
              <a:sym typeface="Arial"/>
            </a:endParaRPr>
          </a:p>
          <a:p>
            <a:pPr marL="0" lvl="0" indent="0" algn="l" rtl="0">
              <a:spcBef>
                <a:spcPts val="0"/>
              </a:spcBef>
              <a:spcAft>
                <a:spcPts val="0"/>
              </a:spcAft>
              <a:buNone/>
            </a:pPr>
            <a:endParaRPr sz="1200" b="1" dirty="0">
              <a:solidFill>
                <a:srgbClr val="000000"/>
              </a:solidFill>
              <a:ea typeface="Arial"/>
              <a:cs typeface="Arial"/>
              <a:sym typeface="Arial"/>
            </a:endParaRPr>
          </a:p>
          <a:p>
            <a:pPr marL="0" lvl="0" indent="0" algn="l" rtl="0">
              <a:spcBef>
                <a:spcPts val="0"/>
              </a:spcBef>
              <a:spcAft>
                <a:spcPts val="0"/>
              </a:spcAft>
              <a:buNone/>
            </a:pPr>
            <a:endParaRPr sz="1200" dirty="0">
              <a:solidFill>
                <a:srgbClr val="000000"/>
              </a:solidFil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183400" y="366825"/>
            <a:ext cx="8167800" cy="112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of these addresses COMPLETENESS?</a:t>
            </a:r>
            <a:endParaRPr/>
          </a:p>
        </p:txBody>
      </p:sp>
      <p:sp>
        <p:nvSpPr>
          <p:cNvPr id="235" name="Google Shape;235;p36"/>
          <p:cNvSpPr txBox="1">
            <a:spLocks noGrp="1"/>
          </p:cNvSpPr>
          <p:nvPr>
            <p:ph type="body" idx="1"/>
          </p:nvPr>
        </p:nvSpPr>
        <p:spPr>
          <a:xfrm>
            <a:off x="252250" y="1780500"/>
            <a:ext cx="7008640" cy="3157500"/>
          </a:xfrm>
          <a:prstGeom prst="rect">
            <a:avLst/>
          </a:prstGeom>
        </p:spPr>
        <p:txBody>
          <a:bodyPr spcFirstLastPara="1" wrap="square" lIns="91425" tIns="91425" rIns="91425" bIns="91425" anchor="t" anchorCtr="0">
            <a:noAutofit/>
          </a:bodyPr>
          <a:lstStyle/>
          <a:p>
            <a:pPr marL="568325" marR="38100" lvl="0" indent="-457200" algn="l" rtl="0">
              <a:lnSpc>
                <a:spcPct val="100000"/>
              </a:lnSpc>
              <a:spcBef>
                <a:spcPts val="0"/>
              </a:spcBef>
              <a:spcAft>
                <a:spcPts val="0"/>
              </a:spcAft>
              <a:buClr>
                <a:srgbClr val="333333"/>
              </a:buClr>
              <a:buSzPts val="1850"/>
              <a:buFont typeface="+mj-lt"/>
              <a:buAutoNum type="alphaUcPeriod"/>
            </a:pPr>
            <a:r>
              <a:rPr lang="en" sz="1600" dirty="0">
                <a:solidFill>
                  <a:srgbClr val="333333"/>
                </a:solidFill>
                <a:highlight>
                  <a:srgbClr val="FFFFFF"/>
                </a:highlight>
                <a:ea typeface="Arial"/>
                <a:cs typeface="Arial"/>
                <a:sym typeface="Arial"/>
              </a:rPr>
              <a:t>But as women have increasingly taken on a larger presence in military life and culture—making up about 17 percent of active-duty troops—commissioners concluded that expanding the registration process to include all Americans in the event of a draft was a “necessary and fair step.”</a:t>
            </a:r>
            <a:endParaRPr sz="1600" dirty="0">
              <a:solidFill>
                <a:srgbClr val="000000"/>
              </a:solidFill>
              <a:ea typeface="Arial"/>
              <a:cs typeface="Arial"/>
              <a:sym typeface="Arial"/>
            </a:endParaRPr>
          </a:p>
          <a:p>
            <a:pPr lvl="0" indent="-457200" algn="l" rtl="0">
              <a:spcBef>
                <a:spcPts val="0"/>
              </a:spcBef>
              <a:spcAft>
                <a:spcPts val="0"/>
              </a:spcAft>
              <a:buFont typeface="+mj-lt"/>
              <a:buAutoNum type="alphaUcPeriod"/>
            </a:pPr>
            <a:endParaRPr sz="1600" dirty="0">
              <a:solidFill>
                <a:srgbClr val="000000"/>
              </a:solidFill>
              <a:ea typeface="Arial"/>
              <a:cs typeface="Arial"/>
              <a:sym typeface="Arial"/>
            </a:endParaRPr>
          </a:p>
          <a:p>
            <a:pPr marL="568325" marR="38100" lvl="0" indent="-457200" algn="l" rtl="0">
              <a:lnSpc>
                <a:spcPct val="100000"/>
              </a:lnSpc>
              <a:spcBef>
                <a:spcPts val="0"/>
              </a:spcBef>
              <a:spcAft>
                <a:spcPts val="0"/>
              </a:spcAft>
              <a:buClr>
                <a:srgbClr val="333333"/>
              </a:buClr>
              <a:buSzPts val="1850"/>
              <a:buFont typeface="+mj-lt"/>
              <a:buAutoNum type="alphaUcPeriod"/>
            </a:pPr>
            <a:r>
              <a:rPr lang="en" sz="1600" dirty="0">
                <a:solidFill>
                  <a:srgbClr val="333333"/>
                </a:solidFill>
                <a:highlight>
                  <a:srgbClr val="FFFF00"/>
                </a:highlight>
                <a:ea typeface="Arial"/>
                <a:cs typeface="Arial"/>
                <a:sym typeface="Arial"/>
              </a:rPr>
              <a:t>Mr. Barr declined to say whether the United States would seek to extradite Mr. Maduro, who remains in Venezuela, or any of the others charged. He also declined to say whether he had notified President Trump directly or whether the State Department had spoken with Mr. Guaidó about the charges.</a:t>
            </a:r>
            <a:endParaRPr sz="1600" dirty="0">
              <a:solidFill>
                <a:srgbClr val="000000"/>
              </a:solidFill>
              <a:highlight>
                <a:srgbClr val="FFFF00"/>
              </a:highlight>
              <a:ea typeface="Arial"/>
              <a:cs typeface="Arial"/>
              <a:sym typeface="Arial"/>
            </a:endParaRPr>
          </a:p>
          <a:p>
            <a:pPr marL="0" lvl="0" indent="0" algn="l" rtl="0">
              <a:spcBef>
                <a:spcPts val="0"/>
              </a:spcBef>
              <a:spcAft>
                <a:spcPts val="0"/>
              </a:spcAft>
              <a:buNone/>
            </a:pPr>
            <a:endParaRPr sz="1100" b="1" dirty="0">
              <a:solidFill>
                <a:srgbClr val="000000"/>
              </a:solidFill>
              <a:ea typeface="Arial"/>
              <a:cs typeface="Arial"/>
              <a:sym typeface="Arial"/>
            </a:endParaRPr>
          </a:p>
          <a:p>
            <a:pPr marL="0" lvl="0" indent="0" algn="l" rtl="0">
              <a:spcBef>
                <a:spcPts val="0"/>
              </a:spcBef>
              <a:spcAft>
                <a:spcPts val="0"/>
              </a:spcAft>
              <a:buNone/>
            </a:pPr>
            <a:endParaRPr sz="1100" dirty="0">
              <a:solidFill>
                <a:srgbClr val="000000"/>
              </a:solidFil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507807" y="389818"/>
            <a:ext cx="6301887"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Applying the Five Questions Together</a:t>
            </a:r>
            <a:endParaRPr dirty="0"/>
          </a:p>
        </p:txBody>
      </p:sp>
      <p:sp>
        <p:nvSpPr>
          <p:cNvPr id="241" name="Google Shape;241;p37"/>
          <p:cNvSpPr txBox="1">
            <a:spLocks noGrp="1"/>
          </p:cNvSpPr>
          <p:nvPr>
            <p:ph type="body" idx="2"/>
          </p:nvPr>
        </p:nvSpPr>
        <p:spPr>
          <a:xfrm>
            <a:off x="1070925" y="2002503"/>
            <a:ext cx="3837000" cy="2467382"/>
          </a:xfrm>
          <a:prstGeom prst="rect">
            <a:avLst/>
          </a:prstGeom>
        </p:spPr>
        <p:txBody>
          <a:bodyPr spcFirstLastPara="1" wrap="square" lIns="91425" tIns="91425" rIns="91425" bIns="91425" anchor="ctr" anchorCtr="0">
            <a:noAutofit/>
          </a:bodyPr>
          <a:lstStyle/>
          <a:p>
            <a:pPr marL="114300" indent="0">
              <a:buNone/>
            </a:pPr>
            <a:r>
              <a:rPr lang="en" dirty="0">
                <a:solidFill>
                  <a:srgbClr val="002A5B"/>
                </a:solidFill>
              </a:rPr>
              <a:t>Type</a:t>
            </a:r>
            <a:endParaRPr dirty="0">
              <a:solidFill>
                <a:srgbClr val="002A5B"/>
              </a:solidFill>
            </a:endParaRPr>
          </a:p>
          <a:p>
            <a:pPr marL="114300" lvl="0" indent="0" algn="l" rtl="0">
              <a:spcBef>
                <a:spcPts val="1600"/>
              </a:spcBef>
              <a:spcAft>
                <a:spcPts val="0"/>
              </a:spcAft>
              <a:buSzPts val="1800"/>
              <a:buNone/>
            </a:pPr>
            <a:r>
              <a:rPr lang="en" dirty="0">
                <a:solidFill>
                  <a:srgbClr val="002A5B"/>
                </a:solidFill>
              </a:rPr>
              <a:t>Source</a:t>
            </a:r>
            <a:endParaRPr dirty="0">
              <a:solidFill>
                <a:srgbClr val="002A5B"/>
              </a:solidFill>
            </a:endParaRPr>
          </a:p>
          <a:p>
            <a:pPr marL="114300" lvl="0" indent="0" algn="l" rtl="0">
              <a:spcBef>
                <a:spcPts val="1600"/>
              </a:spcBef>
              <a:spcAft>
                <a:spcPts val="0"/>
              </a:spcAft>
              <a:buSzPts val="1800"/>
              <a:buNone/>
            </a:pPr>
            <a:r>
              <a:rPr lang="en" dirty="0">
                <a:solidFill>
                  <a:srgbClr val="002A5B"/>
                </a:solidFill>
              </a:rPr>
              <a:t>Evidence </a:t>
            </a:r>
            <a:endParaRPr dirty="0">
              <a:solidFill>
                <a:srgbClr val="002A5B"/>
              </a:solidFill>
            </a:endParaRPr>
          </a:p>
          <a:p>
            <a:pPr marL="114300" lvl="0" indent="0" algn="l" rtl="0">
              <a:spcBef>
                <a:spcPts val="1600"/>
              </a:spcBef>
              <a:spcAft>
                <a:spcPts val="0"/>
              </a:spcAft>
              <a:buSzPts val="1800"/>
              <a:buNone/>
            </a:pPr>
            <a:r>
              <a:rPr lang="en" dirty="0">
                <a:solidFill>
                  <a:srgbClr val="002A5B"/>
                </a:solidFill>
              </a:rPr>
              <a:t>Interpretation</a:t>
            </a:r>
            <a:endParaRPr dirty="0">
              <a:solidFill>
                <a:srgbClr val="002A5B"/>
              </a:solidFill>
            </a:endParaRPr>
          </a:p>
          <a:p>
            <a:pPr marL="114300" lvl="0" indent="0" algn="l" rtl="0">
              <a:spcBef>
                <a:spcPts val="1600"/>
              </a:spcBef>
              <a:spcAft>
                <a:spcPts val="1600"/>
              </a:spcAft>
              <a:buSzPts val="1800"/>
              <a:buNone/>
            </a:pPr>
            <a:r>
              <a:rPr lang="en" dirty="0">
                <a:solidFill>
                  <a:srgbClr val="002A5B"/>
                </a:solidFill>
              </a:rPr>
              <a:t>Completeness</a:t>
            </a:r>
            <a:endParaRPr dirty="0">
              <a:solidFill>
                <a:srgbClr val="002A5B"/>
              </a:solidFill>
            </a:endParaRPr>
          </a:p>
        </p:txBody>
      </p:sp>
      <p:pic>
        <p:nvPicPr>
          <p:cNvPr id="4" name="Picture 3"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232271" y="0"/>
            <a:ext cx="6447501" cy="99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Review Article, Slide 1</a:t>
            </a:r>
            <a:endParaRPr dirty="0"/>
          </a:p>
        </p:txBody>
      </p:sp>
      <p:sp>
        <p:nvSpPr>
          <p:cNvPr id="247" name="Google Shape;247;p38"/>
          <p:cNvSpPr txBox="1"/>
          <p:nvPr/>
        </p:nvSpPr>
        <p:spPr>
          <a:xfrm>
            <a:off x="359285" y="927398"/>
            <a:ext cx="6767917" cy="360097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100" b="1" dirty="0">
                <a:solidFill>
                  <a:srgbClr val="111111"/>
                </a:solidFill>
                <a:latin typeface="+mn-lt"/>
                <a:ea typeface="Georgia"/>
                <a:cs typeface="Georgia"/>
                <a:sym typeface="Georgia"/>
              </a:rPr>
              <a:t>Despite delay of ICE raids, immigrant communities mobilize for roundups</a:t>
            </a:r>
            <a:endParaRPr sz="1100" b="1" dirty="0">
              <a:solidFill>
                <a:srgbClr val="111111"/>
              </a:solidFill>
              <a:latin typeface="+mn-lt"/>
              <a:ea typeface="Georgia"/>
              <a:cs typeface="Georgia"/>
              <a:sym typeface="Georgia"/>
            </a:endParaRPr>
          </a:p>
          <a:p>
            <a:pPr marL="0" lvl="0" indent="0" algn="l" rtl="0">
              <a:lnSpc>
                <a:spcPct val="115000"/>
              </a:lnSpc>
              <a:spcBef>
                <a:spcPts val="1200"/>
              </a:spcBef>
              <a:spcAft>
                <a:spcPts val="0"/>
              </a:spcAft>
              <a:buNone/>
            </a:pPr>
            <a:r>
              <a:rPr lang="en" sz="1100" dirty="0">
                <a:solidFill>
                  <a:srgbClr val="111111"/>
                </a:solidFill>
                <a:latin typeface="+mn-lt"/>
                <a:ea typeface="Georgia"/>
                <a:cs typeface="Georgia"/>
                <a:sym typeface="Georgia"/>
              </a:rPr>
              <a:t>By Maria Sacchetti, Nick Miroff, Rob Kuznia, and Arelis R. Hernandez; </a:t>
            </a:r>
            <a:r>
              <a:rPr lang="en" sz="1100" i="1" dirty="0">
                <a:solidFill>
                  <a:srgbClr val="111111"/>
                </a:solidFill>
                <a:latin typeface="+mn-lt"/>
                <a:ea typeface="Georgia"/>
                <a:cs typeface="Georgia"/>
                <a:sym typeface="Georgia"/>
              </a:rPr>
              <a:t>Washington Post</a:t>
            </a:r>
            <a:r>
              <a:rPr lang="en" sz="1100" dirty="0">
                <a:solidFill>
                  <a:srgbClr val="111111"/>
                </a:solidFill>
                <a:latin typeface="+mn-lt"/>
                <a:ea typeface="Georgia"/>
                <a:cs typeface="Georgia"/>
                <a:sym typeface="Georgia"/>
              </a:rPr>
              <a:t>; June 23, 2019</a:t>
            </a:r>
            <a:endParaRPr sz="1100" dirty="0">
              <a:solidFill>
                <a:srgbClr val="111111"/>
              </a:solidFill>
              <a:latin typeface="+mn-lt"/>
              <a:ea typeface="Georgia"/>
              <a:cs typeface="Georgia"/>
              <a:sym typeface="Georgia"/>
            </a:endParaRPr>
          </a:p>
          <a:p>
            <a:pPr marL="228600" lvl="0" indent="-228600" algn="l" rtl="0">
              <a:lnSpc>
                <a:spcPct val="115000"/>
              </a:lnSpc>
              <a:spcBef>
                <a:spcPts val="1200"/>
              </a:spcBef>
              <a:spcAft>
                <a:spcPts val="0"/>
              </a:spcAft>
              <a:buFont typeface="+mj-lt"/>
              <a:buAutoNum type="alphaUcPeriod"/>
            </a:pPr>
            <a:r>
              <a:rPr lang="en" sz="1100" dirty="0">
                <a:solidFill>
                  <a:srgbClr val="111111"/>
                </a:solidFill>
                <a:latin typeface="+mn-lt"/>
                <a:ea typeface="Georgia"/>
                <a:cs typeface="Georgia"/>
                <a:sym typeface="Georgia"/>
              </a:rPr>
              <a:t>President Trump’s decision to postpone the mass arrests of immigrant families with deportation orders offered a two-week break to shaken cities and towns Sunday, but faith and immigration leaders said they will continue to mobilize for roundups in case talks between the White House and congressional Democrats break down.</a:t>
            </a:r>
            <a:endParaRPr sz="1100" dirty="0">
              <a:solidFill>
                <a:srgbClr val="111111"/>
              </a:solidFill>
              <a:latin typeface="+mn-lt"/>
              <a:ea typeface="Georgia"/>
              <a:cs typeface="Georgia"/>
              <a:sym typeface="Georgia"/>
            </a:endParaRPr>
          </a:p>
          <a:p>
            <a:pPr marL="228600" lvl="0" indent="-228600" algn="l" rtl="0">
              <a:lnSpc>
                <a:spcPct val="115000"/>
              </a:lnSpc>
              <a:spcBef>
                <a:spcPts val="1200"/>
              </a:spcBef>
              <a:spcAft>
                <a:spcPts val="0"/>
              </a:spcAft>
              <a:buFont typeface="+mj-lt"/>
              <a:buAutoNum type="alphaUcPeriod"/>
            </a:pPr>
            <a:r>
              <a:rPr lang="en" sz="1100" dirty="0">
                <a:solidFill>
                  <a:srgbClr val="111111"/>
                </a:solidFill>
                <a:latin typeface="+mn-lt"/>
                <a:ea typeface="Georgia"/>
                <a:cs typeface="Georgia"/>
                <a:sym typeface="Georgia"/>
              </a:rPr>
              <a:t>“We’re ready. We’re going to be vigilant,” said </a:t>
            </a:r>
            <a:r>
              <a:rPr lang="en" sz="1100" dirty="0">
                <a:solidFill>
                  <a:srgbClr val="111111"/>
                </a:solidFill>
                <a:highlight>
                  <a:srgbClr val="FFFFFF"/>
                </a:highlight>
                <a:latin typeface="+mn-lt"/>
                <a:ea typeface="Georgia"/>
                <a:cs typeface="Georgia"/>
                <a:sym typeface="Georgia"/>
              </a:rPr>
              <a:t>Richard Morales, director of the immigrant rights campaign for Faith in Action, a national faith-based network in more than 20 states</a:t>
            </a:r>
            <a:r>
              <a:rPr lang="en" sz="1100" dirty="0">
                <a:solidFill>
                  <a:srgbClr val="111111"/>
                </a:solidFill>
                <a:latin typeface="+mn-lt"/>
                <a:ea typeface="Georgia"/>
                <a:cs typeface="Georgia"/>
                <a:sym typeface="Georgia"/>
              </a:rPr>
              <a:t>. “Whether it happens today or it happens in two weeks, our congregation, our clergy, they’re ready to respond.”</a:t>
            </a:r>
            <a:endParaRPr sz="1100" dirty="0">
              <a:solidFill>
                <a:srgbClr val="111111"/>
              </a:solidFill>
              <a:latin typeface="+mn-lt"/>
              <a:ea typeface="Georgia"/>
              <a:cs typeface="Georgia"/>
              <a:sym typeface="Georgia"/>
            </a:endParaRPr>
          </a:p>
          <a:p>
            <a:pPr marL="228600" lvl="0" indent="-228600" algn="l" rtl="0">
              <a:lnSpc>
                <a:spcPct val="115000"/>
              </a:lnSpc>
              <a:spcBef>
                <a:spcPts val="1200"/>
              </a:spcBef>
              <a:spcAft>
                <a:spcPts val="0"/>
              </a:spcAft>
              <a:buFont typeface="+mj-lt"/>
              <a:buAutoNum type="alphaUcPeriod"/>
            </a:pPr>
            <a:r>
              <a:rPr lang="en" sz="1100" dirty="0">
                <a:solidFill>
                  <a:srgbClr val="111111"/>
                </a:solidFill>
                <a:latin typeface="+mn-lt"/>
                <a:ea typeface="Georgia"/>
                <a:cs typeface="Georgia"/>
                <a:sym typeface="Georgia"/>
              </a:rPr>
              <a:t>Trump said Democrats pushed him to postpone the raids as they work toward a possible deal on </a:t>
            </a:r>
            <a:r>
              <a:rPr lang="en" sz="1100" dirty="0">
                <a:solidFill>
                  <a:srgbClr val="111111"/>
                </a:solidFill>
                <a:highlight>
                  <a:srgbClr val="FFFFFF"/>
                </a:highlight>
                <a:latin typeface="+mn-lt"/>
                <a:ea typeface="Georgia"/>
                <a:cs typeface="Georgia"/>
                <a:sym typeface="Georgia"/>
              </a:rPr>
              <a:t>overhauling the nation’s asylum laws and emergency spending legislation to provide an additional $4.5 billion, mostly for the Departments of Health and Human Services and Homeland Security to deal with a record surge of Central American families and unaccompanied minors at the southern border.</a:t>
            </a:r>
            <a:endParaRPr sz="1100" dirty="0">
              <a:solidFill>
                <a:srgbClr val="111111"/>
              </a:solidFill>
              <a:highlight>
                <a:srgbClr val="FFFFFF"/>
              </a:highlight>
              <a:latin typeface="+mn-lt"/>
              <a:ea typeface="Georgia"/>
              <a:cs typeface="Georgia"/>
              <a:sym typeface="Georgia"/>
            </a:endParaRPr>
          </a:p>
          <a:p>
            <a:pPr marL="0" lvl="0" indent="0" algn="l" rtl="0">
              <a:spcBef>
                <a:spcPts val="1200"/>
              </a:spcBef>
              <a:spcAft>
                <a:spcPts val="0"/>
              </a:spcAft>
              <a:buNone/>
            </a:pPr>
            <a:endParaRPr sz="1100" dirty="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391025" y="64518"/>
            <a:ext cx="6447501" cy="99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Review Article, Slide 2</a:t>
            </a:r>
            <a:endParaRPr dirty="0"/>
          </a:p>
        </p:txBody>
      </p:sp>
      <p:sp>
        <p:nvSpPr>
          <p:cNvPr id="256" name="Google Shape;256;p39"/>
          <p:cNvSpPr txBox="1"/>
          <p:nvPr/>
        </p:nvSpPr>
        <p:spPr>
          <a:xfrm>
            <a:off x="476260" y="1136270"/>
            <a:ext cx="6726141" cy="5240098"/>
          </a:xfrm>
          <a:prstGeom prst="rect">
            <a:avLst/>
          </a:prstGeom>
          <a:noFill/>
          <a:ln>
            <a:noFill/>
          </a:ln>
        </p:spPr>
        <p:txBody>
          <a:bodyPr spcFirstLastPara="1" wrap="square" lIns="91425" tIns="91425" rIns="91425" bIns="91425" anchor="t" anchorCtr="0">
            <a:noAutofit/>
          </a:bodyPr>
          <a:lstStyle/>
          <a:p>
            <a:pPr marL="228600" lvl="0" indent="-228600" algn="l" rtl="0">
              <a:lnSpc>
                <a:spcPct val="115000"/>
              </a:lnSpc>
              <a:spcBef>
                <a:spcPts val="300"/>
              </a:spcBef>
              <a:spcAft>
                <a:spcPts val="0"/>
              </a:spcAft>
              <a:buFont typeface="+mj-lt"/>
              <a:buAutoNum type="alphaUcPeriod" startAt="4"/>
            </a:pPr>
            <a:r>
              <a:rPr lang="en" sz="1200" dirty="0">
                <a:solidFill>
                  <a:srgbClr val="111111"/>
                </a:solidFill>
                <a:latin typeface="+mn-lt"/>
                <a:ea typeface="Georgia"/>
                <a:cs typeface="Georgia"/>
                <a:sym typeface="Georgia"/>
              </a:rPr>
              <a:t>“I want to give the Democrats every last chance to quickly negotiate simple changes to Asylum and Loopholes,” Trump tweeted Sunday. “This will fix the Southern Border, together with the help that Mexico is now giving us. Probably won’t happen, but worth a try. Two weeks and big Deportation begins!”</a:t>
            </a:r>
            <a:endParaRPr sz="1200" dirty="0">
              <a:solidFill>
                <a:srgbClr val="111111"/>
              </a:solidFill>
              <a:latin typeface="+mn-lt"/>
              <a:ea typeface="Georgia"/>
              <a:cs typeface="Georgia"/>
              <a:sym typeface="Georgia"/>
            </a:endParaRPr>
          </a:p>
          <a:p>
            <a:pPr marL="228600" lvl="0" indent="-228600" algn="l" rtl="0">
              <a:lnSpc>
                <a:spcPct val="115000"/>
              </a:lnSpc>
              <a:spcBef>
                <a:spcPts val="1200"/>
              </a:spcBef>
              <a:spcAft>
                <a:spcPts val="0"/>
              </a:spcAft>
              <a:buFont typeface="+mj-lt"/>
              <a:buAutoNum type="alphaUcPeriod" startAt="4"/>
            </a:pPr>
            <a:r>
              <a:rPr lang="en" sz="1200" dirty="0">
                <a:solidFill>
                  <a:srgbClr val="111111"/>
                </a:solidFill>
                <a:latin typeface="+mn-lt"/>
                <a:ea typeface="Georgia"/>
                <a:cs typeface="Georgia"/>
                <a:sym typeface="Georgia"/>
              </a:rPr>
              <a:t>Trump promised to deport millions of undocumented immigrants from the United States during his 2016 campaign, but since then, he has largely fixated on the soaring crossings at the border. Interior arrests are down, but border apprehensions have been on track to hit 1 million this year, </a:t>
            </a:r>
            <a:r>
              <a:rPr lang="en" sz="1200" dirty="0">
                <a:latin typeface="+mn-lt"/>
                <a:ea typeface="Georgia"/>
                <a:cs typeface="Georgia"/>
                <a:sym typeface="Georgia"/>
              </a:rPr>
              <a:t>the highest numbers </a:t>
            </a:r>
            <a:r>
              <a:rPr lang="en" sz="1200" dirty="0">
                <a:solidFill>
                  <a:srgbClr val="111111"/>
                </a:solidFill>
                <a:latin typeface="+mn-lt"/>
                <a:ea typeface="Georgia"/>
                <a:cs typeface="Georgia"/>
                <a:sym typeface="Georgia"/>
              </a:rPr>
              <a:t>in more than a decade.</a:t>
            </a:r>
            <a:endParaRPr sz="1200" dirty="0">
              <a:solidFill>
                <a:srgbClr val="111111"/>
              </a:solidFill>
              <a:latin typeface="+mn-lt"/>
              <a:ea typeface="Georgia"/>
              <a:cs typeface="Georgia"/>
              <a:sym typeface="Georgia"/>
            </a:endParaRPr>
          </a:p>
          <a:p>
            <a:pPr marL="228600" lvl="0" indent="-228600" algn="l" rtl="0">
              <a:lnSpc>
                <a:spcPct val="115000"/>
              </a:lnSpc>
              <a:spcBef>
                <a:spcPts val="300"/>
              </a:spcBef>
              <a:spcAft>
                <a:spcPts val="0"/>
              </a:spcAft>
              <a:buFont typeface="+mj-lt"/>
              <a:buAutoNum type="alphaUcPeriod" startAt="4"/>
            </a:pPr>
            <a:r>
              <a:rPr lang="en" sz="1200" dirty="0">
                <a:solidFill>
                  <a:srgbClr val="111111"/>
                </a:solidFill>
                <a:latin typeface="+mn-lt"/>
                <a:ea typeface="Georgia"/>
                <a:cs typeface="Georgia"/>
                <a:sym typeface="Georgia"/>
              </a:rPr>
              <a:t>Trump’s threats jarred immigrant communities nationwide in recent days. In the Washington area, five church congregations readied to offer sanctuary to immigrants facing deportation, and advocates lined up volunteers to take their children to doctors’ appointments or summer school. </a:t>
            </a:r>
            <a:endParaRPr sz="1200" dirty="0">
              <a:solidFill>
                <a:srgbClr val="111111"/>
              </a:solidFill>
              <a:latin typeface="+mn-lt"/>
              <a:ea typeface="Georgia"/>
              <a:cs typeface="Georgia"/>
              <a:sym typeface="Georgia"/>
            </a:endParaRPr>
          </a:p>
          <a:p>
            <a:pPr marL="228600" lvl="0" indent="-228600" algn="l" rtl="0">
              <a:lnSpc>
                <a:spcPct val="115000"/>
              </a:lnSpc>
              <a:spcBef>
                <a:spcPts val="1200"/>
              </a:spcBef>
              <a:spcAft>
                <a:spcPts val="1200"/>
              </a:spcAft>
              <a:buFont typeface="+mj-lt"/>
              <a:buAutoNum type="alphaUcPeriod" startAt="4"/>
            </a:pPr>
            <a:r>
              <a:rPr lang="en" sz="1200" dirty="0">
                <a:solidFill>
                  <a:srgbClr val="111111"/>
                </a:solidFill>
                <a:latin typeface="+mn-lt"/>
                <a:ea typeface="Georgia"/>
                <a:cs typeface="Georgia"/>
                <a:sym typeface="Georgia"/>
              </a:rPr>
              <a:t>Community members called hotlines set up to receive reports of raids by ICE and dispatch volunteers into the communities to record and observe the arrests. But nobody could confirm the names of anyone who has been arrested. Immigration officials declined to say whether they arrested anyone over the weekend.</a:t>
            </a:r>
            <a:endParaRPr sz="1200" dirty="0">
              <a:latin typeface="+mn-lt"/>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0" y="389817"/>
            <a:ext cx="7344444"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Applying the Five Questions in Small Groups</a:t>
            </a:r>
            <a:endParaRPr dirty="0"/>
          </a:p>
        </p:txBody>
      </p:sp>
      <p:sp>
        <p:nvSpPr>
          <p:cNvPr id="265" name="Google Shape;265;p40"/>
          <p:cNvSpPr txBox="1">
            <a:spLocks noGrp="1"/>
          </p:cNvSpPr>
          <p:nvPr>
            <p:ph type="body" idx="2"/>
          </p:nvPr>
        </p:nvSpPr>
        <p:spPr>
          <a:xfrm>
            <a:off x="552885" y="125056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solidFill>
                  <a:srgbClr val="002A5B"/>
                </a:solidFill>
              </a:rPr>
              <a:t>Type</a:t>
            </a:r>
            <a:endParaRPr dirty="0">
              <a:solidFill>
                <a:srgbClr val="002A5B"/>
              </a:solidFill>
            </a:endParaRPr>
          </a:p>
          <a:p>
            <a:pPr marL="457200" lvl="0" indent="-342900" algn="l" rtl="0">
              <a:spcBef>
                <a:spcPts val="1600"/>
              </a:spcBef>
              <a:spcAft>
                <a:spcPts val="0"/>
              </a:spcAft>
              <a:buSzPts val="1800"/>
              <a:buChar char="●"/>
            </a:pPr>
            <a:r>
              <a:rPr lang="en" dirty="0">
                <a:solidFill>
                  <a:srgbClr val="002A5B"/>
                </a:solidFill>
              </a:rPr>
              <a:t>Source</a:t>
            </a:r>
            <a:endParaRPr dirty="0">
              <a:solidFill>
                <a:srgbClr val="002A5B"/>
              </a:solidFill>
            </a:endParaRPr>
          </a:p>
          <a:p>
            <a:pPr marL="457200" lvl="0" indent="-342900" algn="l" rtl="0">
              <a:spcBef>
                <a:spcPts val="1600"/>
              </a:spcBef>
              <a:spcAft>
                <a:spcPts val="0"/>
              </a:spcAft>
              <a:buSzPts val="1800"/>
              <a:buChar char="●"/>
            </a:pPr>
            <a:r>
              <a:rPr lang="en" dirty="0">
                <a:solidFill>
                  <a:srgbClr val="002A5B"/>
                </a:solidFill>
              </a:rPr>
              <a:t>Evidence</a:t>
            </a:r>
            <a:endParaRPr dirty="0">
              <a:solidFill>
                <a:srgbClr val="002A5B"/>
              </a:solidFill>
            </a:endParaRPr>
          </a:p>
          <a:p>
            <a:pPr marL="457200" lvl="0" indent="-342900" algn="l" rtl="0">
              <a:spcBef>
                <a:spcPts val="1600"/>
              </a:spcBef>
              <a:spcAft>
                <a:spcPts val="0"/>
              </a:spcAft>
              <a:buSzPts val="1800"/>
              <a:buChar char="●"/>
            </a:pPr>
            <a:r>
              <a:rPr lang="en" dirty="0">
                <a:solidFill>
                  <a:srgbClr val="002A5B"/>
                </a:solidFill>
              </a:rPr>
              <a:t>Interpretation</a:t>
            </a:r>
            <a:endParaRPr dirty="0">
              <a:solidFill>
                <a:srgbClr val="002A5B"/>
              </a:solidFill>
            </a:endParaRPr>
          </a:p>
          <a:p>
            <a:pPr marL="457200" lvl="0" indent="-342900" algn="l" rtl="0">
              <a:spcBef>
                <a:spcPts val="1600"/>
              </a:spcBef>
              <a:spcAft>
                <a:spcPts val="1600"/>
              </a:spcAft>
              <a:buSzPts val="1800"/>
              <a:buChar char="●"/>
            </a:pPr>
            <a:r>
              <a:rPr lang="en" dirty="0">
                <a:solidFill>
                  <a:srgbClr val="002A5B"/>
                </a:solidFill>
              </a:rPr>
              <a:t>Completeness</a:t>
            </a:r>
            <a:endParaRPr dirty="0">
              <a:solidFill>
                <a:srgbClr val="002A5B"/>
              </a:solidFill>
            </a:endParaRPr>
          </a:p>
        </p:txBody>
      </p:sp>
      <p:pic>
        <p:nvPicPr>
          <p:cNvPr id="4" name="Picture 3"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60950" y="6816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Game To Start:</a:t>
            </a:r>
            <a:endParaRPr/>
          </a:p>
        </p:txBody>
      </p:sp>
      <p:sp>
        <p:nvSpPr>
          <p:cNvPr id="76" name="Google Shape;76;p14"/>
          <p:cNvSpPr txBox="1">
            <a:spLocks noGrp="1"/>
          </p:cNvSpPr>
          <p:nvPr>
            <p:ph type="body" idx="1"/>
          </p:nvPr>
        </p:nvSpPr>
        <p:spPr>
          <a:xfrm>
            <a:off x="460950" y="1919075"/>
            <a:ext cx="8222100" cy="6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On scale of one to five....</a:t>
            </a:r>
            <a:endParaRPr sz="2400"/>
          </a:p>
          <a:p>
            <a:pPr marL="0" lvl="0" indent="0" algn="l" rtl="0">
              <a:spcBef>
                <a:spcPts val="1600"/>
              </a:spcBef>
              <a:spcAft>
                <a:spcPts val="0"/>
              </a:spcAft>
              <a:buNone/>
            </a:pPr>
            <a:endParaRPr/>
          </a:p>
          <a:p>
            <a:pPr marL="0" lvl="0" indent="0" algn="l" rtl="0">
              <a:spcBef>
                <a:spcPts val="1600"/>
              </a:spcBef>
              <a:spcAft>
                <a:spcPts val="0"/>
              </a:spcAft>
              <a:buNone/>
            </a:pPr>
            <a:endParaRPr sz="1500" u="sng">
              <a:solidFill>
                <a:srgbClr val="660099"/>
              </a:solidFill>
              <a:highlight>
                <a:srgbClr val="FFFFFF"/>
              </a:highlight>
            </a:endParaRPr>
          </a:p>
          <a:p>
            <a:pPr marL="0" lvl="0" indent="0" algn="l" rtl="0">
              <a:spcBef>
                <a:spcPts val="0"/>
              </a:spcBef>
              <a:spcAft>
                <a:spcPts val="1600"/>
              </a:spcAft>
              <a:buNone/>
            </a:pPr>
            <a:endParaRPr/>
          </a:p>
        </p:txBody>
      </p:sp>
      <p:pic>
        <p:nvPicPr>
          <p:cNvPr id="77" name="Google Shape;77;p14"/>
          <p:cNvPicPr preferRelativeResize="0"/>
          <p:nvPr/>
        </p:nvPicPr>
        <p:blipFill>
          <a:blip r:embed="rId3">
            <a:alphaModFix/>
          </a:blip>
          <a:stretch>
            <a:fillRect/>
          </a:stretch>
        </p:blipFill>
        <p:spPr>
          <a:xfrm>
            <a:off x="3651281" y="2479971"/>
            <a:ext cx="1837953" cy="1964849"/>
          </a:xfrm>
          <a:prstGeom prst="rect">
            <a:avLst/>
          </a:prstGeom>
          <a:noFill/>
          <a:ln>
            <a:noFill/>
          </a:ln>
        </p:spPr>
      </p:pic>
      <p:pic>
        <p:nvPicPr>
          <p:cNvPr id="78" name="Google Shape;78;p14"/>
          <p:cNvPicPr preferRelativeResize="0"/>
          <p:nvPr/>
        </p:nvPicPr>
        <p:blipFill>
          <a:blip r:embed="rId4">
            <a:alphaModFix/>
          </a:blip>
          <a:stretch>
            <a:fillRect/>
          </a:stretch>
        </p:blipFill>
        <p:spPr>
          <a:xfrm>
            <a:off x="983888" y="2546811"/>
            <a:ext cx="1195412" cy="1881299"/>
          </a:xfrm>
          <a:prstGeom prst="rect">
            <a:avLst/>
          </a:prstGeom>
          <a:noFill/>
          <a:ln>
            <a:noFill/>
          </a:ln>
        </p:spPr>
      </p:pic>
      <p:pic>
        <p:nvPicPr>
          <p:cNvPr id="6" name="Picture 5" descr="CUF_ColorLogo® large-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379990" y="200518"/>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Break</a:t>
            </a:r>
            <a:r>
              <a:rPr lang="en-US" sz="3200" dirty="0"/>
              <a:t>o</a:t>
            </a:r>
            <a:r>
              <a:rPr lang="en" sz="3200" dirty="0"/>
              <a:t>ut Rooms: What to Expect</a:t>
            </a:r>
            <a:endParaRPr sz="3200" dirty="0"/>
          </a:p>
        </p:txBody>
      </p:sp>
      <p:sp>
        <p:nvSpPr>
          <p:cNvPr id="271" name="Google Shape;271;p41"/>
          <p:cNvSpPr txBox="1">
            <a:spLocks noGrp="1"/>
          </p:cNvSpPr>
          <p:nvPr>
            <p:ph type="body" idx="1"/>
          </p:nvPr>
        </p:nvSpPr>
        <p:spPr>
          <a:xfrm>
            <a:off x="471900" y="1178044"/>
            <a:ext cx="6471482" cy="3721231"/>
          </a:xfrm>
          <a:prstGeom prst="rect">
            <a:avLst/>
          </a:prstGeom>
        </p:spPr>
        <p:txBody>
          <a:bodyPr spcFirstLastPara="1" wrap="square" lIns="91425" tIns="91425" rIns="91425" bIns="91425" anchor="t" anchorCtr="0">
            <a:noAutofit/>
          </a:bodyPr>
          <a:lstStyle/>
          <a:p>
            <a:pPr>
              <a:buFont typeface="Wingdings" charset="2"/>
              <a:buChar char="Ø"/>
            </a:pPr>
            <a:r>
              <a:rPr lang="en" dirty="0"/>
              <a:t>You will be placed in a separate space with other participants.</a:t>
            </a:r>
            <a:endParaRPr lang="en-US" dirty="0"/>
          </a:p>
          <a:p>
            <a:pPr marL="114300" indent="0">
              <a:buNone/>
            </a:pPr>
            <a:endParaRPr dirty="0"/>
          </a:p>
          <a:p>
            <a:pPr>
              <a:buFont typeface="Wingdings" charset="2"/>
              <a:buChar char="Ø"/>
            </a:pPr>
            <a:r>
              <a:rPr lang="en" dirty="0"/>
              <a:t>You will have to </a:t>
            </a:r>
            <a:r>
              <a:rPr lang="en" b="1" dirty="0"/>
              <a:t>hit “Join”</a:t>
            </a:r>
            <a:r>
              <a:rPr lang="en" dirty="0"/>
              <a:t> when the window pops up.</a:t>
            </a:r>
            <a:endParaRPr lang="en-US" dirty="0"/>
          </a:p>
          <a:p>
            <a:pPr>
              <a:buFont typeface="Wingdings" charset="2"/>
              <a:buChar char="Ø"/>
            </a:pPr>
            <a:endParaRPr dirty="0"/>
          </a:p>
          <a:p>
            <a:pPr>
              <a:buFont typeface="Wingdings" charset="2"/>
              <a:buChar char="Ø"/>
            </a:pPr>
            <a:r>
              <a:rPr lang="en" dirty="0"/>
              <a:t>Please </a:t>
            </a:r>
            <a:r>
              <a:rPr lang="en" b="1" dirty="0"/>
              <a:t>note your breakout room number</a:t>
            </a:r>
            <a:r>
              <a:rPr lang="en" dirty="0"/>
              <a:t> because you will have to click a link that corresponds to your breakout room.</a:t>
            </a:r>
            <a:endParaRPr lang="en-US" dirty="0"/>
          </a:p>
          <a:p>
            <a:pPr>
              <a:buFont typeface="Wingdings" charset="2"/>
              <a:buChar char="Ø"/>
            </a:pPr>
            <a:endParaRPr dirty="0"/>
          </a:p>
          <a:p>
            <a:pPr>
              <a:buFont typeface="Wingdings" charset="2"/>
              <a:buChar char="Ø"/>
            </a:pPr>
            <a:r>
              <a:rPr lang="en" dirty="0"/>
              <a:t>You will receive </a:t>
            </a:r>
            <a:r>
              <a:rPr lang="en" b="1" dirty="0"/>
              <a:t>announcements </a:t>
            </a:r>
            <a:r>
              <a:rPr lang="en" dirty="0"/>
              <a:t>about time from the host at the top of the screen in a blue box. Please keep your eye out for those.</a:t>
            </a:r>
            <a:endParaRPr lang="en-US" dirty="0"/>
          </a:p>
          <a:p>
            <a:pPr>
              <a:buFont typeface="Wingdings" charset="2"/>
              <a:buChar char="Ø"/>
            </a:pPr>
            <a:endParaRPr dirty="0"/>
          </a:p>
          <a:p>
            <a:pPr>
              <a:buFont typeface="Wingdings" charset="2"/>
              <a:buChar char="Ø"/>
            </a:pPr>
            <a:r>
              <a:rPr lang="en" dirty="0"/>
              <a:t>The host will be dropping into each room to observe.</a:t>
            </a:r>
            <a:endParaRPr lang="en-US" dirty="0"/>
          </a:p>
          <a:p>
            <a:pPr marL="114300" indent="0">
              <a:buNone/>
            </a:pPr>
            <a:endParaRPr dirty="0"/>
          </a:p>
          <a:p>
            <a:pPr>
              <a:buFont typeface="Wingdings" charset="2"/>
              <a:buChar char="Ø"/>
            </a:pPr>
            <a:r>
              <a:rPr lang="en" dirty="0"/>
              <a:t>If you have a question while in the breakout room, please select “Ask for help” to call the host to your room.</a:t>
            </a:r>
            <a:endParaRPr dirty="0"/>
          </a:p>
        </p:txBody>
      </p:sp>
      <p:pic>
        <p:nvPicPr>
          <p:cNvPr id="5" name="Picture 4"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576526" y="89040"/>
            <a:ext cx="5915661"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Break</a:t>
            </a:r>
            <a:r>
              <a:rPr lang="en-US" dirty="0"/>
              <a:t>o</a:t>
            </a:r>
            <a:r>
              <a:rPr lang="en" dirty="0"/>
              <a:t>ut</a:t>
            </a:r>
            <a:r>
              <a:rPr lang="en-US" dirty="0"/>
              <a:t> </a:t>
            </a:r>
            <a:r>
              <a:rPr lang="en" dirty="0"/>
              <a:t>Rooms: </a:t>
            </a:r>
            <a:endParaRPr sz="2400" dirty="0"/>
          </a:p>
          <a:p>
            <a:pPr marL="0" lvl="0" indent="0" algn="ctr" rtl="0">
              <a:spcBef>
                <a:spcPts val="0"/>
              </a:spcBef>
              <a:spcAft>
                <a:spcPts val="0"/>
              </a:spcAft>
              <a:buNone/>
            </a:pPr>
            <a:r>
              <a:rPr lang="en" sz="2400" dirty="0"/>
              <a:t>Applying the Questions</a:t>
            </a:r>
            <a:endParaRPr sz="2400" dirty="0"/>
          </a:p>
        </p:txBody>
      </p:sp>
      <p:sp>
        <p:nvSpPr>
          <p:cNvPr id="277" name="Google Shape;277;p42"/>
          <p:cNvSpPr txBox="1">
            <a:spLocks noGrp="1"/>
          </p:cNvSpPr>
          <p:nvPr>
            <p:ph type="body" idx="2"/>
          </p:nvPr>
        </p:nvSpPr>
        <p:spPr>
          <a:xfrm>
            <a:off x="334217" y="1645921"/>
            <a:ext cx="7118848" cy="349758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u="sng" dirty="0">
                <a:solidFill>
                  <a:srgbClr val="002A5B"/>
                </a:solidFill>
              </a:rPr>
              <a:t>INSTRUCTIONS:</a:t>
            </a:r>
            <a:endParaRPr sz="1200" u="sng" dirty="0">
              <a:solidFill>
                <a:srgbClr val="002A5B"/>
              </a:solidFill>
            </a:endParaRPr>
          </a:p>
          <a:p>
            <a:pPr marL="0" lvl="0" indent="0" algn="l" rtl="0">
              <a:lnSpc>
                <a:spcPct val="100000"/>
              </a:lnSpc>
              <a:spcBef>
                <a:spcPts val="1600"/>
              </a:spcBef>
              <a:spcAft>
                <a:spcPts val="0"/>
              </a:spcAft>
              <a:buNone/>
            </a:pPr>
            <a:r>
              <a:rPr lang="en" sz="1200" dirty="0">
                <a:solidFill>
                  <a:srgbClr val="002A5B"/>
                </a:solidFill>
              </a:rPr>
              <a:t>You have been sent an article. Please read it on your own computer first. (Turn off your video while reading, then turn your video back on when you have finished.)</a:t>
            </a:r>
            <a:endParaRPr sz="1200" dirty="0">
              <a:solidFill>
                <a:srgbClr val="002A5B"/>
              </a:solidFill>
            </a:endParaRPr>
          </a:p>
          <a:p>
            <a:pPr marL="0" lvl="0" indent="0" algn="l" rtl="0">
              <a:lnSpc>
                <a:spcPct val="100000"/>
              </a:lnSpc>
              <a:spcBef>
                <a:spcPts val="1600"/>
              </a:spcBef>
              <a:spcAft>
                <a:spcPts val="0"/>
              </a:spcAft>
              <a:buNone/>
            </a:pPr>
            <a:r>
              <a:rPr lang="en" sz="1200" dirty="0">
                <a:solidFill>
                  <a:srgbClr val="002A5B"/>
                </a:solidFill>
              </a:rPr>
              <a:t>Once you finish reading, please choose a facilitator to share their screen with the group and highlight your answers.</a:t>
            </a:r>
            <a:endParaRPr sz="1200" dirty="0">
              <a:solidFill>
                <a:srgbClr val="002A5B"/>
              </a:solidFill>
            </a:endParaRPr>
          </a:p>
          <a:p>
            <a:pPr marL="0" lvl="0" indent="0" algn="l" rtl="0">
              <a:lnSpc>
                <a:spcPct val="100000"/>
              </a:lnSpc>
              <a:spcBef>
                <a:spcPts val="1600"/>
              </a:spcBef>
              <a:spcAft>
                <a:spcPts val="0"/>
              </a:spcAft>
              <a:buNone/>
            </a:pPr>
            <a:r>
              <a:rPr lang="en" sz="1200" dirty="0">
                <a:solidFill>
                  <a:srgbClr val="002A5B"/>
                </a:solidFill>
              </a:rPr>
              <a:t>Work together to evaluate the article using the rubric at the bottom of the document. Once you have decided how the article measures up against each criteri</a:t>
            </a:r>
            <a:r>
              <a:rPr lang="en-US" sz="1200" dirty="0">
                <a:solidFill>
                  <a:srgbClr val="002A5B"/>
                </a:solidFill>
              </a:rPr>
              <a:t>on</a:t>
            </a:r>
            <a:r>
              <a:rPr lang="en" sz="1200" dirty="0">
                <a:solidFill>
                  <a:srgbClr val="002A5B"/>
                </a:solidFill>
              </a:rPr>
              <a:t>, highlight the box that best fits your evaluation.</a:t>
            </a:r>
            <a:endParaRPr sz="1200" dirty="0">
              <a:solidFill>
                <a:srgbClr val="002A5B"/>
              </a:solidFill>
            </a:endParaRPr>
          </a:p>
          <a:p>
            <a:pPr marL="0" lvl="0" indent="0" algn="l" rtl="0">
              <a:lnSpc>
                <a:spcPct val="100000"/>
              </a:lnSpc>
              <a:spcBef>
                <a:spcPts val="1600"/>
              </a:spcBef>
              <a:spcAft>
                <a:spcPts val="0"/>
              </a:spcAft>
              <a:buNone/>
            </a:pPr>
            <a:r>
              <a:rPr lang="en" sz="1200" dirty="0">
                <a:solidFill>
                  <a:srgbClr val="002A5B"/>
                </a:solidFill>
              </a:rPr>
              <a:t>Be sure to discuss WHY you have assigned the score you have for each criteria and HOW the article could be changed to score higher on low-scoring criteria. </a:t>
            </a:r>
            <a:endParaRPr sz="1200" dirty="0">
              <a:solidFill>
                <a:srgbClr val="002A5B"/>
              </a:solidFill>
            </a:endParaRPr>
          </a:p>
          <a:p>
            <a:pPr marL="0" lvl="0" indent="0" algn="l" rtl="0">
              <a:lnSpc>
                <a:spcPct val="100000"/>
              </a:lnSpc>
              <a:spcBef>
                <a:spcPts val="1600"/>
              </a:spcBef>
              <a:spcAft>
                <a:spcPts val="1600"/>
              </a:spcAft>
              <a:buNone/>
            </a:pPr>
            <a:r>
              <a:rPr lang="en" sz="1200" dirty="0">
                <a:solidFill>
                  <a:srgbClr val="002A5B"/>
                </a:solidFill>
              </a:rPr>
              <a:t>Be prepared to share out about your experiences when you return to </a:t>
            </a:r>
            <a:r>
              <a:rPr lang="en-US" sz="1200" dirty="0">
                <a:solidFill>
                  <a:srgbClr val="002A5B"/>
                </a:solidFill>
              </a:rPr>
              <a:t>the </a:t>
            </a:r>
            <a:r>
              <a:rPr lang="en" sz="1200" dirty="0">
                <a:solidFill>
                  <a:srgbClr val="002A5B"/>
                </a:solidFill>
              </a:rPr>
              <a:t>whole group.</a:t>
            </a:r>
            <a:endParaRPr sz="1200" dirty="0">
              <a:solidFill>
                <a:srgbClr val="002A5B"/>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133687" y="-86414"/>
            <a:ext cx="6884894"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Break</a:t>
            </a:r>
            <a:r>
              <a:rPr lang="en-US" dirty="0"/>
              <a:t>o</a:t>
            </a:r>
            <a:r>
              <a:rPr lang="en" dirty="0"/>
              <a:t>ut Rooms: </a:t>
            </a:r>
            <a:endParaRPr dirty="0"/>
          </a:p>
          <a:p>
            <a:pPr marL="0" lvl="0" indent="0" algn="ctr" rtl="0">
              <a:spcBef>
                <a:spcPts val="0"/>
              </a:spcBef>
              <a:spcAft>
                <a:spcPts val="0"/>
              </a:spcAft>
              <a:buNone/>
            </a:pPr>
            <a:r>
              <a:rPr lang="en" sz="2400" dirty="0"/>
              <a:t>Applying the Questions</a:t>
            </a:r>
            <a:endParaRPr sz="2400" dirty="0"/>
          </a:p>
        </p:txBody>
      </p:sp>
      <p:sp>
        <p:nvSpPr>
          <p:cNvPr id="283" name="Google Shape;283;p43"/>
          <p:cNvSpPr txBox="1">
            <a:spLocks noGrp="1"/>
          </p:cNvSpPr>
          <p:nvPr>
            <p:ph type="body" idx="2"/>
          </p:nvPr>
        </p:nvSpPr>
        <p:spPr>
          <a:xfrm>
            <a:off x="367641" y="1052720"/>
            <a:ext cx="6433700" cy="3689962"/>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400" u="sng" dirty="0">
              <a:solidFill>
                <a:srgbClr val="002A5B"/>
              </a:solidFill>
            </a:endParaRPr>
          </a:p>
          <a:p>
            <a:pPr marL="0" lvl="0" indent="0" algn="ctr" rtl="0">
              <a:lnSpc>
                <a:spcPct val="100000"/>
              </a:lnSpc>
              <a:spcBef>
                <a:spcPts val="1600"/>
              </a:spcBef>
              <a:spcAft>
                <a:spcPts val="0"/>
              </a:spcAft>
              <a:buNone/>
            </a:pPr>
            <a:r>
              <a:rPr lang="en" sz="1600" u="sng" dirty="0">
                <a:solidFill>
                  <a:srgbClr val="002A5B"/>
                </a:solidFill>
              </a:rPr>
              <a:t>Discuss these questions after completing the rubric:</a:t>
            </a:r>
            <a:endParaRPr sz="1600" u="sng" dirty="0">
              <a:solidFill>
                <a:srgbClr val="002A5B"/>
              </a:solidFill>
            </a:endParaRPr>
          </a:p>
          <a:p>
            <a:pPr marL="107950" indent="0">
              <a:spcBef>
                <a:spcPts val="1600"/>
              </a:spcBef>
              <a:buClr>
                <a:srgbClr val="FFFFFF"/>
              </a:buClr>
              <a:buSzPts val="1900"/>
              <a:buNone/>
            </a:pPr>
            <a:r>
              <a:rPr lang="en" dirty="0">
                <a:solidFill>
                  <a:srgbClr val="002A5B"/>
                </a:solidFill>
              </a:rPr>
              <a:t>Overall, how reliable do you find this article?</a:t>
            </a:r>
            <a:endParaRPr lang="en-US" dirty="0">
              <a:solidFill>
                <a:srgbClr val="002A5B"/>
              </a:solidFill>
            </a:endParaRPr>
          </a:p>
          <a:p>
            <a:pPr marL="107950" indent="0">
              <a:spcBef>
                <a:spcPts val="1600"/>
              </a:spcBef>
              <a:buClr>
                <a:srgbClr val="FFFFFF"/>
              </a:buClr>
              <a:buSzPts val="1900"/>
              <a:buNone/>
            </a:pPr>
            <a:endParaRPr dirty="0">
              <a:solidFill>
                <a:srgbClr val="002A5B"/>
              </a:solidFill>
            </a:endParaRPr>
          </a:p>
          <a:p>
            <a:pPr marL="107950" indent="0">
              <a:buClr>
                <a:srgbClr val="FFFFFF"/>
              </a:buClr>
              <a:buSzPts val="1900"/>
              <a:buNone/>
            </a:pPr>
            <a:r>
              <a:rPr lang="en" dirty="0">
                <a:solidFill>
                  <a:srgbClr val="002A5B"/>
                </a:solidFill>
              </a:rPr>
              <a:t>Are there certain criteria that you scored the article particularly high or low on? Why did you score it as you did? </a:t>
            </a:r>
            <a:endParaRPr lang="en-US" dirty="0">
              <a:solidFill>
                <a:srgbClr val="002A5B"/>
              </a:solidFill>
            </a:endParaRPr>
          </a:p>
          <a:p>
            <a:pPr marL="107950" indent="0">
              <a:buClr>
                <a:srgbClr val="FFFFFF"/>
              </a:buClr>
              <a:buSzPts val="1900"/>
              <a:buNone/>
            </a:pPr>
            <a:endParaRPr dirty="0">
              <a:solidFill>
                <a:srgbClr val="002A5B"/>
              </a:solidFill>
            </a:endParaRPr>
          </a:p>
          <a:p>
            <a:pPr marL="107950" indent="0">
              <a:buClr>
                <a:srgbClr val="FFFFFF"/>
              </a:buClr>
              <a:buSzPts val="1900"/>
              <a:buNone/>
            </a:pPr>
            <a:r>
              <a:rPr lang="en" dirty="0">
                <a:solidFill>
                  <a:srgbClr val="002A5B"/>
                </a:solidFill>
              </a:rPr>
              <a:t>How could you change the article so that it better meets the criteria?</a:t>
            </a:r>
            <a:endParaRPr lang="en-US" dirty="0">
              <a:solidFill>
                <a:srgbClr val="002A5B"/>
              </a:solidFill>
            </a:endParaRPr>
          </a:p>
          <a:p>
            <a:pPr marL="107950" indent="0">
              <a:buClr>
                <a:srgbClr val="FFFFFF"/>
              </a:buClr>
              <a:buSzPts val="1900"/>
              <a:buNone/>
            </a:pPr>
            <a:endParaRPr dirty="0">
              <a:solidFill>
                <a:srgbClr val="002A5B"/>
              </a:solidFill>
            </a:endParaRPr>
          </a:p>
          <a:p>
            <a:pPr marL="107950" indent="0">
              <a:buClr>
                <a:srgbClr val="FFFFFF"/>
              </a:buClr>
              <a:buSzPts val="1900"/>
              <a:buNone/>
            </a:pPr>
            <a:r>
              <a:rPr lang="en" dirty="0">
                <a:solidFill>
                  <a:srgbClr val="002A5B"/>
                </a:solidFill>
              </a:rPr>
              <a:t>How easy or difficult was it to come up with a consensus about the scores you gave on each criteri</a:t>
            </a:r>
            <a:r>
              <a:rPr lang="en-US" dirty="0">
                <a:solidFill>
                  <a:srgbClr val="002A5B"/>
                </a:solidFill>
              </a:rPr>
              <a:t>on</a:t>
            </a:r>
            <a:r>
              <a:rPr lang="en" dirty="0">
                <a:solidFill>
                  <a:srgbClr val="002A5B"/>
                </a:solidFill>
              </a:rPr>
              <a:t>?</a:t>
            </a:r>
            <a:endParaRPr dirty="0">
              <a:solidFill>
                <a:srgbClr val="002A5B"/>
              </a:solidFill>
            </a:endParaRPr>
          </a:p>
        </p:txBody>
      </p:sp>
      <p:pic>
        <p:nvPicPr>
          <p:cNvPr id="4" name="Picture 3"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329857" y="312624"/>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Share out about your experience</a:t>
            </a:r>
            <a:endParaRPr sz="3200" dirty="0"/>
          </a:p>
        </p:txBody>
      </p:sp>
      <p:sp>
        <p:nvSpPr>
          <p:cNvPr id="289" name="Google Shape;289;p44"/>
          <p:cNvSpPr txBox="1">
            <a:spLocks noGrp="1"/>
          </p:cNvSpPr>
          <p:nvPr>
            <p:ph type="body" idx="1"/>
          </p:nvPr>
        </p:nvSpPr>
        <p:spPr>
          <a:xfrm>
            <a:off x="267376" y="1261594"/>
            <a:ext cx="6759562" cy="3637681"/>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Wingdings" charset="2"/>
              <a:buChar char="Ø"/>
            </a:pPr>
            <a:r>
              <a:rPr lang="en" sz="1800" dirty="0"/>
              <a:t>Overall, how reliable did you find this article?</a:t>
            </a:r>
            <a:endParaRPr lang="en-US" sz="1800" dirty="0"/>
          </a:p>
          <a:p>
            <a:pPr marL="457200" lvl="0" indent="-355600" algn="l" rtl="0">
              <a:spcBef>
                <a:spcPts val="0"/>
              </a:spcBef>
              <a:spcAft>
                <a:spcPts val="0"/>
              </a:spcAft>
              <a:buSzPts val="2000"/>
              <a:buFont typeface="Wingdings" charset="2"/>
              <a:buChar char="Ø"/>
            </a:pPr>
            <a:endParaRPr sz="1800" dirty="0"/>
          </a:p>
          <a:p>
            <a:pPr marL="457200" lvl="0" indent="-355600" algn="l" rtl="0">
              <a:spcBef>
                <a:spcPts val="0"/>
              </a:spcBef>
              <a:spcAft>
                <a:spcPts val="0"/>
              </a:spcAft>
              <a:buSzPts val="2000"/>
              <a:buFont typeface="Wingdings" charset="2"/>
              <a:buChar char="Ø"/>
            </a:pPr>
            <a:r>
              <a:rPr lang="en" sz="1800" dirty="0"/>
              <a:t>Were there certain criteria that you scored the article particularly high or low on? Why did you score it as you did? </a:t>
            </a:r>
            <a:endParaRPr lang="en-US" sz="1800" dirty="0"/>
          </a:p>
          <a:p>
            <a:pPr marL="457200" lvl="0" indent="-355600" algn="l" rtl="0">
              <a:spcBef>
                <a:spcPts val="0"/>
              </a:spcBef>
              <a:spcAft>
                <a:spcPts val="0"/>
              </a:spcAft>
              <a:buSzPts val="2000"/>
              <a:buFont typeface="Wingdings" charset="2"/>
              <a:buChar char="Ø"/>
            </a:pPr>
            <a:endParaRPr sz="1800" dirty="0"/>
          </a:p>
          <a:p>
            <a:pPr marL="457200" lvl="0" indent="-355600" algn="l" rtl="0">
              <a:spcBef>
                <a:spcPts val="0"/>
              </a:spcBef>
              <a:spcAft>
                <a:spcPts val="0"/>
              </a:spcAft>
              <a:buSzPts val="2000"/>
              <a:buFont typeface="Wingdings" charset="2"/>
              <a:buChar char="Ø"/>
            </a:pPr>
            <a:r>
              <a:rPr lang="en" sz="1800" dirty="0"/>
              <a:t>How could you have changed the article so that it met all criteria better?</a:t>
            </a:r>
            <a:endParaRPr lang="en-US" sz="1800" dirty="0"/>
          </a:p>
          <a:p>
            <a:pPr marL="457200" lvl="0" indent="-355600" algn="l" rtl="0">
              <a:spcBef>
                <a:spcPts val="0"/>
              </a:spcBef>
              <a:spcAft>
                <a:spcPts val="0"/>
              </a:spcAft>
              <a:buSzPts val="2000"/>
              <a:buFont typeface="Wingdings" charset="2"/>
              <a:buChar char="Ø"/>
            </a:pPr>
            <a:endParaRPr sz="1800" dirty="0"/>
          </a:p>
          <a:p>
            <a:pPr marL="457200" lvl="0" indent="-355600" algn="l" rtl="0">
              <a:spcBef>
                <a:spcPts val="0"/>
              </a:spcBef>
              <a:spcAft>
                <a:spcPts val="0"/>
              </a:spcAft>
              <a:buSzPts val="2000"/>
              <a:buFont typeface="Wingdings" charset="2"/>
              <a:buChar char="Ø"/>
            </a:pPr>
            <a:r>
              <a:rPr lang="en" sz="1800" dirty="0"/>
              <a:t>How easy or difficult was it to come up with a consensus about the scores your group would give on each criteri</a:t>
            </a:r>
            <a:r>
              <a:rPr lang="en-US" sz="1800" dirty="0"/>
              <a:t>on</a:t>
            </a:r>
            <a:r>
              <a:rPr lang="en" sz="1800" dirty="0"/>
              <a:t>?</a:t>
            </a:r>
            <a:endParaRPr sz="1800" dirty="0"/>
          </a:p>
          <a:p>
            <a:pPr marL="0" lvl="0" indent="0" algn="l" rtl="0">
              <a:spcBef>
                <a:spcPts val="1600"/>
              </a:spcBef>
              <a:spcAft>
                <a:spcPts val="1600"/>
              </a:spcAft>
              <a:buNone/>
            </a:pPr>
            <a:endParaRPr dirty="0"/>
          </a:p>
        </p:txBody>
      </p:sp>
      <p:pic>
        <p:nvPicPr>
          <p:cNvPr id="4" name="Picture 3"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title"/>
          </p:nvPr>
        </p:nvSpPr>
        <p:spPr>
          <a:xfrm>
            <a:off x="446834" y="312623"/>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Reflection</a:t>
            </a:r>
            <a:endParaRPr dirty="0"/>
          </a:p>
        </p:txBody>
      </p:sp>
      <p:sp>
        <p:nvSpPr>
          <p:cNvPr id="295" name="Google Shape;295;p45"/>
          <p:cNvSpPr txBox="1">
            <a:spLocks noGrp="1"/>
          </p:cNvSpPr>
          <p:nvPr>
            <p:ph type="body" idx="1"/>
          </p:nvPr>
        </p:nvSpPr>
        <p:spPr>
          <a:xfrm>
            <a:off x="492972" y="1111205"/>
            <a:ext cx="6542320" cy="3241710"/>
          </a:xfrm>
          <a:prstGeom prst="rect">
            <a:avLst/>
          </a:prstGeom>
        </p:spPr>
        <p:txBody>
          <a:bodyPr spcFirstLastPara="1" wrap="square" lIns="91425" tIns="91425" rIns="91425" bIns="91425" anchor="t" anchorCtr="0">
            <a:noAutofit/>
          </a:bodyPr>
          <a:lstStyle/>
          <a:p>
            <a:pPr lvl="0" algn="l" rtl="0">
              <a:lnSpc>
                <a:spcPct val="100000"/>
              </a:lnSpc>
              <a:spcBef>
                <a:spcPts val="0"/>
              </a:spcBef>
              <a:spcAft>
                <a:spcPts val="0"/>
              </a:spcAft>
              <a:buClr>
                <a:srgbClr val="000000"/>
              </a:buClr>
              <a:buSzPts val="1800"/>
              <a:buFont typeface="Wingdings" charset="2"/>
              <a:buChar char="Ø"/>
            </a:pPr>
            <a:r>
              <a:rPr lang="en" sz="1200" dirty="0">
                <a:solidFill>
                  <a:srgbClr val="000000"/>
                </a:solidFill>
              </a:rPr>
              <a:t>How might you need to adjust if a piece of content does not meet some of these criteria fully?</a:t>
            </a:r>
            <a:endParaRPr lang="en-US" sz="1200" dirty="0">
              <a:solidFill>
                <a:srgbClr val="000000"/>
              </a:solidFill>
            </a:endParaRPr>
          </a:p>
          <a:p>
            <a:pPr lvl="0" algn="l" rtl="0">
              <a:lnSpc>
                <a:spcPct val="100000"/>
              </a:lnSpc>
              <a:spcBef>
                <a:spcPts val="0"/>
              </a:spcBef>
              <a:spcAft>
                <a:spcPts val="0"/>
              </a:spcAft>
              <a:buClr>
                <a:srgbClr val="000000"/>
              </a:buClr>
              <a:buSzPts val="1800"/>
              <a:buFont typeface="Wingdings" charset="2"/>
              <a:buChar char="Ø"/>
            </a:pPr>
            <a:endParaRPr sz="1200" dirty="0">
              <a:solidFill>
                <a:srgbClr val="000000"/>
              </a:solidFill>
            </a:endParaRPr>
          </a:p>
          <a:p>
            <a:pPr lvl="0" algn="l" rtl="0">
              <a:lnSpc>
                <a:spcPct val="100000"/>
              </a:lnSpc>
              <a:spcBef>
                <a:spcPts val="0"/>
              </a:spcBef>
              <a:spcAft>
                <a:spcPts val="0"/>
              </a:spcAft>
              <a:buClr>
                <a:srgbClr val="000000"/>
              </a:buClr>
              <a:buSzPts val="1800"/>
              <a:buFont typeface="Wingdings" charset="2"/>
              <a:buChar char="Ø"/>
            </a:pPr>
            <a:r>
              <a:rPr lang="en" sz="1200" dirty="0">
                <a:solidFill>
                  <a:srgbClr val="000000"/>
                </a:solidFill>
              </a:rPr>
              <a:t>Are there any additional criteria you think should be included in this list? Why?</a:t>
            </a:r>
            <a:endParaRPr lang="en-US" sz="1200" dirty="0">
              <a:solidFill>
                <a:srgbClr val="000000"/>
              </a:solidFill>
            </a:endParaRPr>
          </a:p>
          <a:p>
            <a:pPr lvl="0" algn="l" rtl="0">
              <a:lnSpc>
                <a:spcPct val="100000"/>
              </a:lnSpc>
              <a:spcBef>
                <a:spcPts val="0"/>
              </a:spcBef>
              <a:spcAft>
                <a:spcPts val="0"/>
              </a:spcAft>
              <a:buClr>
                <a:srgbClr val="000000"/>
              </a:buClr>
              <a:buSzPts val="1800"/>
              <a:buFont typeface="Wingdings" charset="2"/>
              <a:buChar char="Ø"/>
            </a:pPr>
            <a:endParaRPr sz="1200" dirty="0">
              <a:solidFill>
                <a:srgbClr val="000000"/>
              </a:solidFill>
            </a:endParaRPr>
          </a:p>
          <a:p>
            <a:pPr lvl="0" algn="l" rtl="0">
              <a:lnSpc>
                <a:spcPct val="100000"/>
              </a:lnSpc>
              <a:spcBef>
                <a:spcPts val="1000"/>
              </a:spcBef>
              <a:spcAft>
                <a:spcPts val="0"/>
              </a:spcAft>
              <a:buClr>
                <a:srgbClr val="000000"/>
              </a:buClr>
              <a:buSzPts val="1800"/>
              <a:buFont typeface="Wingdings" charset="2"/>
              <a:buChar char="Ø"/>
            </a:pPr>
            <a:r>
              <a:rPr lang="en" sz="1200" dirty="0">
                <a:solidFill>
                  <a:srgbClr val="000000"/>
                </a:solidFill>
              </a:rPr>
              <a:t>What types of content or media sources, if any, do you think these questions might not apply to?</a:t>
            </a:r>
            <a:endParaRPr lang="en-US" sz="1200" dirty="0">
              <a:solidFill>
                <a:srgbClr val="000000"/>
              </a:solidFill>
            </a:endParaRPr>
          </a:p>
          <a:p>
            <a:pPr lvl="0" algn="l" rtl="0">
              <a:lnSpc>
                <a:spcPct val="100000"/>
              </a:lnSpc>
              <a:spcBef>
                <a:spcPts val="1000"/>
              </a:spcBef>
              <a:spcAft>
                <a:spcPts val="0"/>
              </a:spcAft>
              <a:buClr>
                <a:srgbClr val="000000"/>
              </a:buClr>
              <a:buSzPts val="1800"/>
              <a:buFont typeface="Wingdings" charset="2"/>
              <a:buChar char="Ø"/>
            </a:pPr>
            <a:endParaRPr sz="1200" dirty="0">
              <a:solidFill>
                <a:srgbClr val="000000"/>
              </a:solidFill>
            </a:endParaRPr>
          </a:p>
          <a:p>
            <a:pPr lvl="0" algn="l" rtl="0">
              <a:lnSpc>
                <a:spcPct val="100000"/>
              </a:lnSpc>
              <a:spcBef>
                <a:spcPts val="1000"/>
              </a:spcBef>
              <a:spcAft>
                <a:spcPts val="0"/>
              </a:spcAft>
              <a:buClr>
                <a:srgbClr val="000000"/>
              </a:buClr>
              <a:buSzPts val="1800"/>
              <a:buFont typeface="Wingdings" charset="2"/>
              <a:buChar char="Ø"/>
            </a:pPr>
            <a:r>
              <a:rPr lang="en" sz="1200" dirty="0">
                <a:solidFill>
                  <a:srgbClr val="000000"/>
                </a:solidFill>
              </a:rPr>
              <a:t>Are there any instances where the answers to the questions might be less important?</a:t>
            </a:r>
            <a:endParaRPr lang="en-US" sz="1200" dirty="0">
              <a:solidFill>
                <a:srgbClr val="000000"/>
              </a:solidFill>
            </a:endParaRPr>
          </a:p>
          <a:p>
            <a:pPr lvl="0" algn="l" rtl="0">
              <a:lnSpc>
                <a:spcPct val="100000"/>
              </a:lnSpc>
              <a:spcBef>
                <a:spcPts val="1000"/>
              </a:spcBef>
              <a:spcAft>
                <a:spcPts val="0"/>
              </a:spcAft>
              <a:buClr>
                <a:srgbClr val="000000"/>
              </a:buClr>
              <a:buSzPts val="1800"/>
              <a:buFont typeface="Wingdings" charset="2"/>
              <a:buChar char="Ø"/>
            </a:pPr>
            <a:endParaRPr sz="1200" dirty="0">
              <a:solidFill>
                <a:srgbClr val="000000"/>
              </a:solidFill>
            </a:endParaRPr>
          </a:p>
          <a:p>
            <a:pPr lvl="0" algn="l" rtl="0">
              <a:lnSpc>
                <a:spcPct val="100000"/>
              </a:lnSpc>
              <a:spcBef>
                <a:spcPts val="1000"/>
              </a:spcBef>
              <a:spcAft>
                <a:spcPts val="1000"/>
              </a:spcAft>
              <a:buClr>
                <a:srgbClr val="000000"/>
              </a:buClr>
              <a:buSzPts val="1800"/>
              <a:buFont typeface="Wingdings" charset="2"/>
              <a:buChar char="Ø"/>
            </a:pPr>
            <a:r>
              <a:rPr lang="en" sz="1200" dirty="0">
                <a:solidFill>
                  <a:srgbClr val="000000"/>
                </a:solidFill>
              </a:rPr>
              <a:t>Do you think you could use these questions on a regular basis to assess reliability? Why or why not?</a:t>
            </a:r>
            <a:endParaRPr sz="1200" dirty="0">
              <a:solidFill>
                <a:srgbClr val="000000"/>
              </a:solidFill>
            </a:endParaRPr>
          </a:p>
        </p:txBody>
      </p:sp>
      <p:pic>
        <p:nvPicPr>
          <p:cNvPr id="4" name="Picture 3"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405057" y="387818"/>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Zoom Community Guidelines</a:t>
            </a:r>
            <a:endParaRPr/>
          </a:p>
        </p:txBody>
      </p:sp>
      <p:sp>
        <p:nvSpPr>
          <p:cNvPr id="84" name="Google Shape;84;p15"/>
          <p:cNvSpPr txBox="1"/>
          <p:nvPr/>
        </p:nvSpPr>
        <p:spPr>
          <a:xfrm>
            <a:off x="368878" y="1409579"/>
            <a:ext cx="3232323" cy="313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dirty="0">
                <a:solidFill>
                  <a:schemeClr val="tx1"/>
                </a:solidFill>
                <a:latin typeface="+mn-lt"/>
                <a:ea typeface="Roboto"/>
                <a:cs typeface="Roboto"/>
                <a:sym typeface="Roboto"/>
              </a:rPr>
              <a:t>Zoom Reminders</a:t>
            </a:r>
            <a:endParaRPr sz="1600" b="1" u="sng" dirty="0">
              <a:solidFill>
                <a:schemeClr val="tx1"/>
              </a:solidFill>
              <a:latin typeface="+mn-lt"/>
              <a:ea typeface="Roboto"/>
              <a:cs typeface="Roboto"/>
              <a:sym typeface="Roboto"/>
            </a:endParaRPr>
          </a:p>
          <a:p>
            <a:pPr marL="400050" lvl="0" indent="-285750" algn="l" rtl="0">
              <a:spcBef>
                <a:spcPts val="1600"/>
              </a:spcBef>
              <a:spcAft>
                <a:spcPts val="0"/>
              </a:spcAft>
              <a:buClr>
                <a:schemeClr val="lt2"/>
              </a:buClr>
              <a:buSzPts val="1800"/>
              <a:buFont typeface="Arial"/>
              <a:buChar char="•"/>
            </a:pPr>
            <a:r>
              <a:rPr lang="en" sz="1600" dirty="0">
                <a:latin typeface="+mn-lt"/>
                <a:ea typeface="Roboto"/>
                <a:cs typeface="Roboto"/>
                <a:sym typeface="Roboto"/>
              </a:rPr>
              <a:t>Please mute yourself as we enter whole-group chats.</a:t>
            </a:r>
            <a:endParaRPr sz="1600" dirty="0">
              <a:latin typeface="+mn-lt"/>
              <a:ea typeface="Roboto"/>
              <a:cs typeface="Roboto"/>
              <a:sym typeface="Roboto"/>
            </a:endParaRPr>
          </a:p>
          <a:p>
            <a:pPr marL="400050" lvl="0" indent="-285750" algn="l" rtl="0">
              <a:spcBef>
                <a:spcPts val="0"/>
              </a:spcBef>
              <a:spcAft>
                <a:spcPts val="0"/>
              </a:spcAft>
              <a:buClr>
                <a:schemeClr val="lt2"/>
              </a:buClr>
              <a:buSzPts val="1800"/>
              <a:buFont typeface="Arial"/>
              <a:buChar char="•"/>
            </a:pPr>
            <a:r>
              <a:rPr lang="en" sz="1600" dirty="0">
                <a:latin typeface="+mn-lt"/>
                <a:ea typeface="Roboto"/>
                <a:cs typeface="Roboto"/>
                <a:sym typeface="Roboto"/>
              </a:rPr>
              <a:t>Unmute yourself when you want to speak.</a:t>
            </a:r>
            <a:endParaRPr sz="1600" dirty="0">
              <a:latin typeface="+mn-lt"/>
              <a:ea typeface="Roboto"/>
              <a:cs typeface="Roboto"/>
              <a:sym typeface="Roboto"/>
            </a:endParaRPr>
          </a:p>
          <a:p>
            <a:pPr marL="400050" lvl="0" indent="-285750" algn="l" rtl="0">
              <a:spcBef>
                <a:spcPts val="0"/>
              </a:spcBef>
              <a:spcAft>
                <a:spcPts val="0"/>
              </a:spcAft>
              <a:buClr>
                <a:schemeClr val="lt2"/>
              </a:buClr>
              <a:buSzPts val="1800"/>
              <a:buFont typeface="Arial"/>
              <a:buChar char="•"/>
            </a:pPr>
            <a:r>
              <a:rPr lang="en" sz="1600" dirty="0">
                <a:latin typeface="+mn-lt"/>
                <a:ea typeface="Roboto"/>
                <a:cs typeface="Roboto"/>
                <a:sym typeface="Roboto"/>
              </a:rPr>
              <a:t>Minimize distractions.</a:t>
            </a:r>
            <a:endParaRPr sz="1600" dirty="0">
              <a:latin typeface="+mn-lt"/>
              <a:ea typeface="Roboto"/>
              <a:cs typeface="Roboto"/>
              <a:sym typeface="Roboto"/>
            </a:endParaRPr>
          </a:p>
          <a:p>
            <a:pPr marL="400050" lvl="0" indent="-285750" algn="l" rtl="0">
              <a:spcBef>
                <a:spcPts val="0"/>
              </a:spcBef>
              <a:spcAft>
                <a:spcPts val="0"/>
              </a:spcAft>
              <a:buClr>
                <a:schemeClr val="lt2"/>
              </a:buClr>
              <a:buSzPts val="1800"/>
              <a:buFont typeface="Arial"/>
              <a:buChar char="•"/>
            </a:pPr>
            <a:r>
              <a:rPr lang="en" sz="1600" dirty="0">
                <a:latin typeface="+mn-lt"/>
                <a:ea typeface="Roboto"/>
                <a:cs typeface="Roboto"/>
                <a:sym typeface="Roboto"/>
              </a:rPr>
              <a:t>Be actively engaged.</a:t>
            </a:r>
            <a:endParaRPr lang="en-US" sz="1600" dirty="0">
              <a:latin typeface="+mn-lt"/>
              <a:ea typeface="Roboto"/>
              <a:cs typeface="Roboto"/>
              <a:sym typeface="Roboto"/>
            </a:endParaRPr>
          </a:p>
          <a:p>
            <a:pPr marL="400050" lvl="0" indent="-285750" algn="l" rtl="0">
              <a:spcBef>
                <a:spcPts val="0"/>
              </a:spcBef>
              <a:spcAft>
                <a:spcPts val="0"/>
              </a:spcAft>
              <a:buClr>
                <a:schemeClr val="lt2"/>
              </a:buClr>
              <a:buSzPts val="1800"/>
              <a:buFont typeface="Arial"/>
              <a:buChar char="•"/>
            </a:pPr>
            <a:r>
              <a:rPr lang="en" sz="1600" dirty="0">
                <a:latin typeface="+mn-lt"/>
                <a:ea typeface="Roboto"/>
                <a:cs typeface="Roboto"/>
                <a:sym typeface="Roboto"/>
              </a:rPr>
              <a:t>To share out with </a:t>
            </a:r>
            <a:r>
              <a:rPr lang="en-US" sz="1600" dirty="0">
                <a:latin typeface="+mn-lt"/>
                <a:ea typeface="Roboto"/>
                <a:cs typeface="Roboto"/>
                <a:sym typeface="Roboto"/>
              </a:rPr>
              <a:t>the </a:t>
            </a:r>
            <a:r>
              <a:rPr lang="en" sz="1600" dirty="0">
                <a:latin typeface="+mn-lt"/>
                <a:ea typeface="Roboto"/>
                <a:cs typeface="Roboto"/>
                <a:sym typeface="Roboto"/>
              </a:rPr>
              <a:t>group: </a:t>
            </a:r>
            <a:r>
              <a:rPr lang="en-US" sz="1600" dirty="0">
                <a:latin typeface="+mn-lt"/>
                <a:ea typeface="Roboto"/>
                <a:cs typeface="Roboto"/>
                <a:sym typeface="Roboto"/>
              </a:rPr>
              <a:t>R</a:t>
            </a:r>
            <a:r>
              <a:rPr lang="en" sz="1600" dirty="0">
                <a:latin typeface="+mn-lt"/>
                <a:ea typeface="Roboto"/>
                <a:cs typeface="Roboto"/>
                <a:sym typeface="Roboto"/>
              </a:rPr>
              <a:t>aise </a:t>
            </a:r>
            <a:r>
              <a:rPr lang="en-US" sz="1600" dirty="0">
                <a:latin typeface="+mn-lt"/>
                <a:ea typeface="Roboto"/>
                <a:cs typeface="Roboto"/>
                <a:sym typeface="Roboto"/>
              </a:rPr>
              <a:t>your </a:t>
            </a:r>
            <a:r>
              <a:rPr lang="en" sz="1600" dirty="0">
                <a:latin typeface="+mn-lt"/>
                <a:ea typeface="Roboto"/>
                <a:cs typeface="Roboto"/>
                <a:sym typeface="Roboto"/>
              </a:rPr>
              <a:t>hand physically and I will call on you to address the group.</a:t>
            </a:r>
            <a:endParaRPr lang="en-US" sz="1600" dirty="0">
              <a:latin typeface="+mn-lt"/>
              <a:ea typeface="Roboto"/>
              <a:cs typeface="Roboto"/>
              <a:sym typeface="Roboto"/>
            </a:endParaRPr>
          </a:p>
        </p:txBody>
      </p:sp>
      <p:sp>
        <p:nvSpPr>
          <p:cNvPr id="85" name="Google Shape;85;p15"/>
          <p:cNvSpPr txBox="1"/>
          <p:nvPr/>
        </p:nvSpPr>
        <p:spPr>
          <a:xfrm>
            <a:off x="3768310" y="1409579"/>
            <a:ext cx="3400669" cy="313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dirty="0">
                <a:latin typeface="Roboto"/>
                <a:ea typeface="Roboto"/>
                <a:cs typeface="Roboto"/>
                <a:sym typeface="Roboto"/>
              </a:rPr>
              <a:t>Community Reminders</a:t>
            </a:r>
            <a:endParaRPr sz="1600" b="1" u="sng" dirty="0">
              <a:latin typeface="Roboto"/>
              <a:ea typeface="Roboto"/>
              <a:cs typeface="Roboto"/>
              <a:sym typeface="Roboto"/>
            </a:endParaRPr>
          </a:p>
          <a:p>
            <a:pPr marL="400050" lvl="0" indent="-285750" algn="l" rtl="0">
              <a:spcBef>
                <a:spcPts val="1600"/>
              </a:spcBef>
              <a:spcAft>
                <a:spcPts val="0"/>
              </a:spcAft>
              <a:buClr>
                <a:schemeClr val="lt2"/>
              </a:buClr>
              <a:buSzPts val="1800"/>
              <a:buFont typeface="Arial"/>
              <a:buChar char="•"/>
            </a:pPr>
            <a:r>
              <a:rPr lang="en" sz="1600" dirty="0">
                <a:latin typeface="+mn-lt"/>
                <a:ea typeface="Roboto"/>
                <a:cs typeface="Roboto"/>
                <a:sym typeface="Roboto"/>
              </a:rPr>
              <a:t>Be open to hearing new perspectives.</a:t>
            </a:r>
            <a:endParaRPr sz="1600" dirty="0">
              <a:latin typeface="+mn-lt"/>
              <a:ea typeface="Roboto"/>
              <a:cs typeface="Roboto"/>
              <a:sym typeface="Roboto"/>
            </a:endParaRPr>
          </a:p>
          <a:p>
            <a:pPr marL="400050" lvl="0" indent="-285750" algn="l" rtl="0">
              <a:spcBef>
                <a:spcPts val="0"/>
              </a:spcBef>
              <a:spcAft>
                <a:spcPts val="0"/>
              </a:spcAft>
              <a:buClr>
                <a:schemeClr val="lt2"/>
              </a:buClr>
              <a:buSzPts val="1800"/>
              <a:buFont typeface="Arial"/>
              <a:buChar char="•"/>
            </a:pPr>
            <a:r>
              <a:rPr lang="en" sz="1600" dirty="0">
                <a:latin typeface="+mn-lt"/>
                <a:ea typeface="Roboto"/>
                <a:cs typeface="Roboto"/>
                <a:sym typeface="Roboto"/>
              </a:rPr>
              <a:t>Be respectful to differing opinions.</a:t>
            </a:r>
            <a:endParaRPr sz="1600" dirty="0">
              <a:latin typeface="+mn-lt"/>
              <a:ea typeface="Roboto"/>
              <a:cs typeface="Roboto"/>
              <a:sym typeface="Roboto"/>
            </a:endParaRPr>
          </a:p>
          <a:p>
            <a:pPr marL="400050" lvl="0" indent="-285750" algn="l" rtl="0">
              <a:spcBef>
                <a:spcPts val="0"/>
              </a:spcBef>
              <a:spcAft>
                <a:spcPts val="0"/>
              </a:spcAft>
              <a:buClr>
                <a:schemeClr val="lt2"/>
              </a:buClr>
              <a:buSzPts val="1800"/>
              <a:buFont typeface="Arial"/>
              <a:buChar char="•"/>
            </a:pPr>
            <a:r>
              <a:rPr lang="en" sz="1600" dirty="0">
                <a:latin typeface="+mn-lt"/>
                <a:ea typeface="Roboto"/>
                <a:cs typeface="Roboto"/>
                <a:sym typeface="Roboto"/>
              </a:rPr>
              <a:t>Be prepared to fill group roles.</a:t>
            </a:r>
            <a:endParaRPr sz="1600" dirty="0">
              <a:latin typeface="+mn-lt"/>
              <a:ea typeface="Roboto"/>
              <a:cs typeface="Roboto"/>
              <a:sym typeface="Roboto"/>
            </a:endParaRPr>
          </a:p>
          <a:p>
            <a:pPr marL="400050" lvl="0" indent="-285750" algn="l" rtl="0">
              <a:spcBef>
                <a:spcPts val="0"/>
              </a:spcBef>
              <a:spcAft>
                <a:spcPts val="0"/>
              </a:spcAft>
              <a:buClr>
                <a:schemeClr val="lt2"/>
              </a:buClr>
              <a:buSzPts val="1800"/>
              <a:buFont typeface="Arial"/>
              <a:buChar char="•"/>
            </a:pPr>
            <a:r>
              <a:rPr lang="en" sz="1600" dirty="0">
                <a:latin typeface="+mn-lt"/>
                <a:ea typeface="Roboto"/>
                <a:cs typeface="Roboto"/>
                <a:sym typeface="Roboto"/>
              </a:rPr>
              <a:t>Be present.</a:t>
            </a:r>
            <a:endParaRPr sz="1600" dirty="0">
              <a:latin typeface="+mn-lt"/>
              <a:ea typeface="Roboto"/>
              <a:cs typeface="Roboto"/>
              <a:sym typeface="Roboto"/>
            </a:endParaRPr>
          </a:p>
        </p:txBody>
      </p:sp>
      <p:pic>
        <p:nvPicPr>
          <p:cNvPr id="7" name="Picture 6"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693503" y="737387"/>
            <a:ext cx="6500543" cy="343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2A5B"/>
                </a:solidFill>
              </a:rPr>
              <a:t>Five Questions to Identify Reliable Media Content: </a:t>
            </a:r>
            <a:endParaRPr dirty="0">
              <a:solidFill>
                <a:srgbClr val="002A5B"/>
              </a:solidFill>
            </a:endParaRPr>
          </a:p>
          <a:p>
            <a:pPr marL="0" lvl="0" indent="0" algn="l" rtl="0">
              <a:lnSpc>
                <a:spcPct val="115000"/>
              </a:lnSpc>
              <a:spcBef>
                <a:spcPts val="1200"/>
              </a:spcBef>
              <a:spcAft>
                <a:spcPts val="1200"/>
              </a:spcAft>
              <a:buNone/>
            </a:pPr>
            <a:r>
              <a:rPr lang="en" sz="2000" i="1" dirty="0">
                <a:solidFill>
                  <a:srgbClr val="434343"/>
                </a:solidFill>
                <a:latin typeface="Arial"/>
                <a:ea typeface="Arial"/>
                <a:cs typeface="Arial"/>
                <a:sym typeface="Arial"/>
              </a:rPr>
              <a:t>You may encounter content today from any number of media sources, from traditional news outlets and social media to email and videos. How do you know what to trust?</a:t>
            </a:r>
            <a:endParaRPr sz="2000" i="1" dirty="0">
              <a:solidFill>
                <a:srgbClr val="434343"/>
              </a:solidFill>
            </a:endParaRPr>
          </a:p>
        </p:txBody>
      </p:sp>
      <p:pic>
        <p:nvPicPr>
          <p:cNvPr id="5" name="Picture 4"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p:nvPr/>
        </p:nvSpPr>
        <p:spPr>
          <a:xfrm>
            <a:off x="-185460" y="2199000"/>
            <a:ext cx="1872300" cy="745500"/>
          </a:xfrm>
          <a:prstGeom prst="homePlate">
            <a:avLst>
              <a:gd name="adj" fmla="val 50000"/>
            </a:avLst>
          </a:prstGeom>
          <a:solidFill>
            <a:srgbClr val="002A5B"/>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grpSp>
        <p:nvGrpSpPr>
          <p:cNvPr id="97" name="Google Shape;97;p17"/>
          <p:cNvGrpSpPr/>
          <p:nvPr/>
        </p:nvGrpSpPr>
        <p:grpSpPr>
          <a:xfrm>
            <a:off x="545188" y="1626925"/>
            <a:ext cx="198900" cy="593656"/>
            <a:chOff x="777447" y="1610215"/>
            <a:chExt cx="198900" cy="593656"/>
          </a:xfrm>
        </p:grpSpPr>
        <p:cxnSp>
          <p:nvCxnSpPr>
            <p:cNvPr id="98" name="Google Shape;98;p17"/>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99" name="Google Shape;99;p17"/>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7"/>
          <p:cNvSpPr txBox="1">
            <a:spLocks noGrp="1"/>
          </p:cNvSpPr>
          <p:nvPr>
            <p:ph type="body" idx="4294967295"/>
          </p:nvPr>
        </p:nvSpPr>
        <p:spPr>
          <a:xfrm>
            <a:off x="0" y="151989"/>
            <a:ext cx="1428781" cy="124936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t>Introduction to key concepts and a few warm-up questions</a:t>
            </a:r>
            <a:endParaRPr sz="1600" dirty="0"/>
          </a:p>
        </p:txBody>
      </p:sp>
      <p:sp>
        <p:nvSpPr>
          <p:cNvPr id="105" name="Google Shape;105;p17"/>
          <p:cNvSpPr txBox="1">
            <a:spLocks noGrp="1"/>
          </p:cNvSpPr>
          <p:nvPr>
            <p:ph type="body" idx="4294967295"/>
          </p:nvPr>
        </p:nvSpPr>
        <p:spPr>
          <a:xfrm>
            <a:off x="868969" y="3600115"/>
            <a:ext cx="2051050" cy="119062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dirty="0"/>
              <a:t>Review</a:t>
            </a:r>
            <a:endParaRPr sz="1600" dirty="0"/>
          </a:p>
          <a:p>
            <a:pPr marL="0" lvl="0" indent="0" algn="ctr" rtl="0">
              <a:lnSpc>
                <a:spcPct val="100000"/>
              </a:lnSpc>
              <a:spcBef>
                <a:spcPts val="0"/>
              </a:spcBef>
              <a:spcAft>
                <a:spcPts val="0"/>
              </a:spcAft>
              <a:buNone/>
            </a:pPr>
            <a:r>
              <a:rPr lang="en" sz="1600" dirty="0"/>
              <a:t>the Five Questions to Identify Reliable Media Content</a:t>
            </a:r>
            <a:endParaRPr sz="1600" dirty="0"/>
          </a:p>
        </p:txBody>
      </p:sp>
      <p:sp>
        <p:nvSpPr>
          <p:cNvPr id="110" name="Google Shape;110;p17"/>
          <p:cNvSpPr txBox="1">
            <a:spLocks noGrp="1"/>
          </p:cNvSpPr>
          <p:nvPr>
            <p:ph type="body" idx="4294967295"/>
          </p:nvPr>
        </p:nvSpPr>
        <p:spPr>
          <a:xfrm>
            <a:off x="2314471" y="590879"/>
            <a:ext cx="2476500" cy="9731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Apply </a:t>
            </a:r>
            <a:r>
              <a:rPr lang="en-US" sz="1600" dirty="0"/>
              <a:t>t</a:t>
            </a:r>
            <a:r>
              <a:rPr lang="en" sz="1600" dirty="0"/>
              <a:t>he Five Questions together and then on your own in small groups</a:t>
            </a:r>
            <a:endParaRPr sz="1600" dirty="0"/>
          </a:p>
          <a:p>
            <a:pPr marL="0" lvl="0" indent="0" algn="ctr" rtl="0">
              <a:lnSpc>
                <a:spcPct val="100000"/>
              </a:lnSpc>
              <a:spcBef>
                <a:spcPts val="1600"/>
              </a:spcBef>
              <a:spcAft>
                <a:spcPts val="1600"/>
              </a:spcAft>
              <a:buNone/>
            </a:pPr>
            <a:endParaRPr sz="1600" dirty="0"/>
          </a:p>
        </p:txBody>
      </p:sp>
      <p:sp>
        <p:nvSpPr>
          <p:cNvPr id="115" name="Google Shape;115;p17"/>
          <p:cNvSpPr txBox="1">
            <a:spLocks noGrp="1"/>
          </p:cNvSpPr>
          <p:nvPr>
            <p:ph type="body" idx="4294967295"/>
          </p:nvPr>
        </p:nvSpPr>
        <p:spPr>
          <a:xfrm>
            <a:off x="4001440" y="3615736"/>
            <a:ext cx="2051050" cy="97472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t>Evaluate the Five Questions in small groups</a:t>
            </a:r>
            <a:endParaRPr sz="1600" dirty="0"/>
          </a:p>
        </p:txBody>
      </p:sp>
      <p:sp>
        <p:nvSpPr>
          <p:cNvPr id="120" name="Google Shape;120;p17"/>
          <p:cNvSpPr txBox="1">
            <a:spLocks noGrp="1"/>
          </p:cNvSpPr>
          <p:nvPr>
            <p:ph type="body" idx="4294967295"/>
          </p:nvPr>
        </p:nvSpPr>
        <p:spPr>
          <a:xfrm>
            <a:off x="5772861" y="594814"/>
            <a:ext cx="1290637" cy="97313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600" dirty="0"/>
              <a:t>Wrap-</a:t>
            </a:r>
            <a:r>
              <a:rPr lang="en-US" sz="1600" dirty="0"/>
              <a:t>u</a:t>
            </a:r>
            <a:r>
              <a:rPr lang="en" sz="1600" dirty="0"/>
              <a:t>p and </a:t>
            </a:r>
            <a:r>
              <a:rPr lang="en-US" sz="1600" dirty="0"/>
              <a:t>r</a:t>
            </a:r>
            <a:r>
              <a:rPr lang="en" sz="1600" dirty="0"/>
              <a:t>eflection</a:t>
            </a:r>
            <a:endParaRPr sz="1600" dirty="0"/>
          </a:p>
        </p:txBody>
      </p:sp>
      <p:sp>
        <p:nvSpPr>
          <p:cNvPr id="101" name="Google Shape;101;p17"/>
          <p:cNvSpPr/>
          <p:nvPr/>
        </p:nvSpPr>
        <p:spPr>
          <a:xfrm>
            <a:off x="989873" y="2199000"/>
            <a:ext cx="2051100" cy="745500"/>
          </a:xfrm>
          <a:prstGeom prst="chevron">
            <a:avLst>
              <a:gd name="adj" fmla="val 50000"/>
            </a:avLst>
          </a:prstGeom>
          <a:solidFill>
            <a:srgbClr val="002A5B"/>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grpSp>
        <p:nvGrpSpPr>
          <p:cNvPr id="102" name="Google Shape;102;p17"/>
          <p:cNvGrpSpPr/>
          <p:nvPr/>
        </p:nvGrpSpPr>
        <p:grpSpPr>
          <a:xfrm>
            <a:off x="1797094" y="2938958"/>
            <a:ext cx="198900" cy="593656"/>
            <a:chOff x="2223534" y="2938958"/>
            <a:chExt cx="198900" cy="593656"/>
          </a:xfrm>
        </p:grpSpPr>
        <p:cxnSp>
          <p:nvCxnSpPr>
            <p:cNvPr id="103" name="Google Shape;103;p17"/>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104" name="Google Shape;104;p17"/>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7"/>
          <p:cNvSpPr/>
          <p:nvPr/>
        </p:nvSpPr>
        <p:spPr>
          <a:xfrm>
            <a:off x="2636436" y="2199000"/>
            <a:ext cx="2051100" cy="745500"/>
          </a:xfrm>
          <a:prstGeom prst="chevron">
            <a:avLst>
              <a:gd name="adj" fmla="val 50000"/>
            </a:avLst>
          </a:prstGeom>
          <a:solidFill>
            <a:srgbClr val="002A5B"/>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grpSp>
        <p:nvGrpSpPr>
          <p:cNvPr id="107" name="Google Shape;107;p17"/>
          <p:cNvGrpSpPr/>
          <p:nvPr/>
        </p:nvGrpSpPr>
        <p:grpSpPr>
          <a:xfrm>
            <a:off x="3455783" y="1626924"/>
            <a:ext cx="198900" cy="593656"/>
            <a:chOff x="3918084" y="1610215"/>
            <a:chExt cx="198900" cy="593656"/>
          </a:xfrm>
        </p:grpSpPr>
        <p:cxnSp>
          <p:nvCxnSpPr>
            <p:cNvPr id="108" name="Google Shape;108;p17"/>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09" name="Google Shape;109;p17"/>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7"/>
          <p:cNvSpPr/>
          <p:nvPr/>
        </p:nvSpPr>
        <p:spPr>
          <a:xfrm>
            <a:off x="4224512" y="2199000"/>
            <a:ext cx="2051100" cy="745500"/>
          </a:xfrm>
          <a:prstGeom prst="chevron">
            <a:avLst>
              <a:gd name="adj" fmla="val 50000"/>
            </a:avLst>
          </a:prstGeom>
          <a:solidFill>
            <a:srgbClr val="002A5B"/>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grpSp>
        <p:nvGrpSpPr>
          <p:cNvPr id="112" name="Google Shape;112;p17"/>
          <p:cNvGrpSpPr/>
          <p:nvPr/>
        </p:nvGrpSpPr>
        <p:grpSpPr>
          <a:xfrm>
            <a:off x="4928647" y="2947312"/>
            <a:ext cx="198900" cy="593656"/>
            <a:chOff x="5958946" y="2938958"/>
            <a:chExt cx="198900" cy="593656"/>
          </a:xfrm>
        </p:grpSpPr>
        <p:cxnSp>
          <p:nvCxnSpPr>
            <p:cNvPr id="113" name="Google Shape;113;p17"/>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114" name="Google Shape;114;p17"/>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7"/>
          <p:cNvSpPr/>
          <p:nvPr/>
        </p:nvSpPr>
        <p:spPr>
          <a:xfrm>
            <a:off x="5470006" y="2199000"/>
            <a:ext cx="2051100" cy="745500"/>
          </a:xfrm>
          <a:prstGeom prst="chevron">
            <a:avLst>
              <a:gd name="adj" fmla="val 50000"/>
            </a:avLst>
          </a:prstGeom>
          <a:solidFill>
            <a:srgbClr val="002A5B"/>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grpSp>
        <p:nvGrpSpPr>
          <p:cNvPr id="117" name="Google Shape;117;p17"/>
          <p:cNvGrpSpPr/>
          <p:nvPr/>
        </p:nvGrpSpPr>
        <p:grpSpPr>
          <a:xfrm>
            <a:off x="6316232" y="1635280"/>
            <a:ext cx="198900" cy="593656"/>
            <a:chOff x="3918084" y="1610215"/>
            <a:chExt cx="198900" cy="593656"/>
          </a:xfrm>
        </p:grpSpPr>
        <p:cxnSp>
          <p:nvCxnSpPr>
            <p:cNvPr id="118" name="Google Shape;118;p17"/>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19" name="Google Shape;119;p17"/>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244783" y="665335"/>
            <a:ext cx="6890774" cy="35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The definition of </a:t>
            </a:r>
            <a:r>
              <a:rPr lang="en" sz="4000" u="sng" dirty="0"/>
              <a:t>reliable</a:t>
            </a:r>
            <a:r>
              <a:rPr lang="en" sz="4000" dirty="0"/>
              <a:t> is</a:t>
            </a:r>
            <a:endParaRPr sz="4000" dirty="0"/>
          </a:p>
          <a:p>
            <a:pPr marL="0" lvl="0" indent="0" algn="ctr" rtl="0">
              <a:spcBef>
                <a:spcPts val="0"/>
              </a:spcBef>
              <a:spcAft>
                <a:spcPts val="0"/>
              </a:spcAft>
              <a:buNone/>
            </a:pPr>
            <a:r>
              <a:rPr lang="en" sz="4000" dirty="0"/>
              <a:t>“consistently good in quality or performance; able to be trusted.”</a:t>
            </a:r>
            <a:endParaRPr sz="4000" dirty="0"/>
          </a:p>
          <a:p>
            <a:pPr marL="0" lvl="0" indent="0" algn="l" rtl="0">
              <a:spcBef>
                <a:spcPts val="0"/>
              </a:spcBef>
              <a:spcAft>
                <a:spcPts val="0"/>
              </a:spcAft>
              <a:buNone/>
            </a:pPr>
            <a:endParaRPr sz="1800" i="1" dirty="0">
              <a:solidFill>
                <a:srgbClr val="000000"/>
              </a:solidFill>
            </a:endParaRPr>
          </a:p>
        </p:txBody>
      </p:sp>
      <p:pic>
        <p:nvPicPr>
          <p:cNvPr id="3" name="Picture 2"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343749" y="719336"/>
            <a:ext cx="6491012" cy="40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The definition of </a:t>
            </a:r>
            <a:r>
              <a:rPr lang="en" sz="4000" u="sng" dirty="0"/>
              <a:t>media</a:t>
            </a:r>
            <a:r>
              <a:rPr lang="en" sz="4000" dirty="0"/>
              <a:t> is</a:t>
            </a:r>
            <a:endParaRPr sz="4000" dirty="0"/>
          </a:p>
          <a:p>
            <a:pPr marL="0" lvl="0" indent="0" algn="ctr" rtl="0">
              <a:spcBef>
                <a:spcPts val="0"/>
              </a:spcBef>
              <a:spcAft>
                <a:spcPts val="0"/>
              </a:spcAft>
              <a:buNone/>
            </a:pPr>
            <a:r>
              <a:rPr lang="en" sz="4000" dirty="0"/>
              <a:t>“the main methods of mass communication (broadcasting, publishing, and the internet) regarded collectively.”</a:t>
            </a:r>
            <a:endParaRPr sz="4000" dirty="0"/>
          </a:p>
          <a:p>
            <a:pPr marL="0" lvl="0" indent="0" algn="l" rtl="0">
              <a:spcBef>
                <a:spcPts val="0"/>
              </a:spcBef>
              <a:spcAft>
                <a:spcPts val="0"/>
              </a:spcAft>
              <a:buNone/>
            </a:pPr>
            <a:endParaRPr sz="18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85793" y="535527"/>
            <a:ext cx="6348969" cy="40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The definition of </a:t>
            </a:r>
            <a:r>
              <a:rPr lang="en" sz="4000" u="sng" dirty="0"/>
              <a:t>content</a:t>
            </a:r>
            <a:r>
              <a:rPr lang="en" sz="4000" dirty="0"/>
              <a:t> is“information made available by a website or other electronic medium.”</a:t>
            </a:r>
            <a:endParaRPr sz="4000" dirty="0"/>
          </a:p>
          <a:p>
            <a:pPr marL="0" lvl="0" indent="0" algn="l" rtl="0">
              <a:spcBef>
                <a:spcPts val="0"/>
              </a:spcBef>
              <a:spcAft>
                <a:spcPts val="0"/>
              </a:spcAft>
              <a:buNone/>
            </a:pPr>
            <a:endParaRPr sz="1800" i="1" dirty="0">
              <a:solidFill>
                <a:srgbClr val="000000"/>
              </a:solidFill>
            </a:endParaRPr>
          </a:p>
        </p:txBody>
      </p:sp>
      <p:pic>
        <p:nvPicPr>
          <p:cNvPr id="3" name="Picture 2" descr="CUF_ColorLogo® lar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32" y="4654463"/>
            <a:ext cx="1664387" cy="399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IC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DF159D6130EF488B41F4D4E0F8BDAF" ma:contentTypeVersion="11" ma:contentTypeDescription="Create a new document." ma:contentTypeScope="" ma:versionID="928de2efd73bd76d3b2d8ced8320f72b">
  <xsd:schema xmlns:xsd="http://www.w3.org/2001/XMLSchema" xmlns:xs="http://www.w3.org/2001/XMLSchema" xmlns:p="http://schemas.microsoft.com/office/2006/metadata/properties" xmlns:ns2="abf16c70-6828-4702-869e-71449f9f73a5" xmlns:ns3="d09d76b2-1591-464e-b79d-89a496c7048c" targetNamespace="http://schemas.microsoft.com/office/2006/metadata/properties" ma:root="true" ma:fieldsID="6563fa485e8ca6684d0edb846d604ab9" ns2:_="" ns3:_="">
    <xsd:import namespace="abf16c70-6828-4702-869e-71449f9f73a5"/>
    <xsd:import namespace="d09d76b2-1591-464e-b79d-89a496c704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16c70-6828-4702-869e-71449f9f73a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9d76b2-1591-464e-b79d-89a496c7048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54A1CD-BC99-4863-9EED-18615D75F15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0EA71A-944E-4CB4-AB1B-03710C73C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f16c70-6828-4702-869e-71449f9f73a5"/>
    <ds:schemaRef ds:uri="d09d76b2-1591-464e-b79d-89a496c70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208E27-AD71-4018-A845-E870FF06A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CUIC Theme.thmx</Template>
  <TotalTime>32</TotalTime>
  <Words>5040</Words>
  <Application>Microsoft Macintosh PowerPoint</Application>
  <PresentationFormat>On-screen Show (16:9)</PresentationFormat>
  <Paragraphs>261</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Wingdings</vt:lpstr>
      <vt:lpstr>Roboto</vt:lpstr>
      <vt:lpstr>Helvetica</vt:lpstr>
      <vt:lpstr>Trebuchet MS</vt:lpstr>
      <vt:lpstr>Wingdings 3</vt:lpstr>
      <vt:lpstr>CUIC Theme</vt:lpstr>
      <vt:lpstr>PowerPoint Presentation</vt:lpstr>
      <vt:lpstr>A Game To Start:</vt:lpstr>
      <vt:lpstr>A Game To Start:</vt:lpstr>
      <vt:lpstr>Zoom Community Guidelines</vt:lpstr>
      <vt:lpstr>Five Questions to Identify Reliable Media Content:  You may encounter content today from any number of media sources, from traditional news outlets and social media to email and videos. How do you know what to trust?</vt:lpstr>
      <vt:lpstr>PowerPoint Presentation</vt:lpstr>
      <vt:lpstr>The definition of reliable is “consistently good in quality or performance; able to be trusted.” </vt:lpstr>
      <vt:lpstr>The definition of media is “the main methods of mass communication (broadcasting, publishing, and the internet) regarded collectively.” </vt:lpstr>
      <vt:lpstr>The definition of content is“information made available by a website or other electronic medium.” </vt:lpstr>
      <vt:lpstr>From where do you get news and information most often? </vt:lpstr>
      <vt:lpstr>On a scale of 1 to 5 (1=Piece of cake; 5=Nearly impossible)  How easy or difficult do you think it is to identify if a piece of content is reliable?</vt:lpstr>
      <vt:lpstr>On a scale of 1 to 5 (1=Not important at all; 5=Essential)  How important is it to identify whether content is reliable before believing information?</vt:lpstr>
      <vt:lpstr>Let’s Review:  According to the reading, how can you tell if a piece of media content is reliable?</vt:lpstr>
      <vt:lpstr>Five Questions to Identify Reliable Media Content</vt:lpstr>
      <vt:lpstr>Identifying the Five Questions in Context</vt:lpstr>
      <vt:lpstr>Which of these answers the question of TYPE?</vt:lpstr>
      <vt:lpstr>Which of these answers the question of TYPE?</vt:lpstr>
      <vt:lpstr>Which of these answers the question of SOURCE?</vt:lpstr>
      <vt:lpstr>Which of these answers the question of SOURCE?</vt:lpstr>
      <vt:lpstr>Which of these answers the question of EVIDENCE?</vt:lpstr>
      <vt:lpstr>Which of these answers the question of EVIDENCE?</vt:lpstr>
      <vt:lpstr>Which of these addresses INTERPRETATION?</vt:lpstr>
      <vt:lpstr>Which of these addresses INTERPRETATION?</vt:lpstr>
      <vt:lpstr>Which of these addresses COMPLETENESS?</vt:lpstr>
      <vt:lpstr>Which of these addresses COMPLETENESS?</vt:lpstr>
      <vt:lpstr>Applying the Five Questions Together</vt:lpstr>
      <vt:lpstr>Review Article, Slide 1</vt:lpstr>
      <vt:lpstr>Review Article, Slide 2</vt:lpstr>
      <vt:lpstr>Applying the Five Questions in Small Groups</vt:lpstr>
      <vt:lpstr>Breakout Rooms: What to Expect</vt:lpstr>
      <vt:lpstr>Breakout Rooms:  Applying the Questions</vt:lpstr>
      <vt:lpstr>Breakout Rooms:  Applying the Questions</vt:lpstr>
      <vt:lpstr>Share out about your experience</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Game To Start:</dc:title>
  <cp:lastModifiedBy>Tisha Finniff</cp:lastModifiedBy>
  <cp:revision>7</cp:revision>
  <dcterms:modified xsi:type="dcterms:W3CDTF">2020-04-08T21:05:46Z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0x01010092DF159D6130EF488B41F4D4E0F8BDAF</vt:lpwstr>
  </property>
</Properties>
</file>