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a O'Brien" userId="3e75e914a6b93a62" providerId="LiveId" clId="{927B3608-0987-4AC9-877B-9A5A72BD5571}"/>
    <pc:docChg chg="custSel modSld">
      <pc:chgData name="Maura O'Brien" userId="3e75e914a6b93a62" providerId="LiveId" clId="{927B3608-0987-4AC9-877B-9A5A72BD5571}" dt="2020-04-03T20:28:33.176" v="8" actId="313"/>
      <pc:docMkLst>
        <pc:docMk/>
      </pc:docMkLst>
      <pc:sldChg chg="modSp">
        <pc:chgData name="Maura O'Brien" userId="3e75e914a6b93a62" providerId="LiveId" clId="{927B3608-0987-4AC9-877B-9A5A72BD5571}" dt="2020-04-03T20:26:54.759" v="3" actId="115"/>
        <pc:sldMkLst>
          <pc:docMk/>
          <pc:sldMk cId="0" sldId="257"/>
        </pc:sldMkLst>
        <pc:spChg chg="mod">
          <ac:chgData name="Maura O'Brien" userId="3e75e914a6b93a62" providerId="LiveId" clId="{927B3608-0987-4AC9-877B-9A5A72BD5571}" dt="2020-04-03T20:26:54.759" v="3" actId="115"/>
          <ac:spMkLst>
            <pc:docMk/>
            <pc:sldMk cId="0" sldId="257"/>
            <ac:spMk id="70" creationId="{00000000-0000-0000-0000-000000000000}"/>
          </ac:spMkLst>
        </pc:spChg>
      </pc:sldChg>
      <pc:sldChg chg="modSp">
        <pc:chgData name="Maura O'Brien" userId="3e75e914a6b93a62" providerId="LiveId" clId="{927B3608-0987-4AC9-877B-9A5A72BD5571}" dt="2020-04-03T20:28:33.176" v="8" actId="313"/>
        <pc:sldMkLst>
          <pc:docMk/>
          <pc:sldMk cId="0" sldId="264"/>
        </pc:sldMkLst>
        <pc:spChg chg="mod">
          <ac:chgData name="Maura O'Brien" userId="3e75e914a6b93a62" providerId="LiveId" clId="{927B3608-0987-4AC9-877B-9A5A72BD5571}" dt="2020-04-03T20:28:33.176" v="8" actId="313"/>
          <ac:spMkLst>
            <pc:docMk/>
            <pc:sldMk cId="0" sldId="264"/>
            <ac:spMk id="1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3638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b08552e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b08552e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469183b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469183b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1b08552e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1b08552ea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f469183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f469183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f469183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f469183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f469183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f469183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1ee0fb5b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1ee0fb5b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469183b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469183b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852537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3524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2975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1900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3421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58268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1542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026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25420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5461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9641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32623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7439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41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22992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9388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91B08-7267-47AE-B13C-0251B7B0E8A3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908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Helvetica"/>
          <a:ea typeface="+mj-ea"/>
          <a:cs typeface="Helvetica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onstructing media bi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4477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25" y="3122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2A5B"/>
                </a:solidFill>
              </a:rPr>
              <a:t>Welcome</a:t>
            </a:r>
            <a:r>
              <a:rPr lang="en" dirty="0">
                <a:solidFill>
                  <a:srgbClr val="002A5B"/>
                </a:solidFill>
              </a:rPr>
              <a:t>!</a:t>
            </a:r>
            <a:endParaRPr dirty="0">
              <a:solidFill>
                <a:srgbClr val="002A5B"/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20340" y="1315912"/>
            <a:ext cx="6887317" cy="34954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Opening Question:</a:t>
            </a:r>
            <a:endParaRPr sz="2000" b="1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Where do you get your current events information and news from? Why do you choose this as your source of information and news?</a:t>
            </a: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Please send a private chat to me with your response.</a:t>
            </a:r>
            <a:endParaRPr sz="20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2286000" lvl="0" indent="45720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" name="Picture 9" descr="CUF_ColorLogo® large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2" y="4351833"/>
            <a:ext cx="2032000" cy="4872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450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2A5B"/>
                </a:solidFill>
              </a:rPr>
              <a:t>Goals of the Session</a:t>
            </a:r>
            <a:endParaRPr sz="3600" dirty="0">
              <a:solidFill>
                <a:srgbClr val="002A5B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20340" y="1460075"/>
            <a:ext cx="8131860" cy="3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Ø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To discuss how stories are created and how information is presented to you through the media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Ø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Ø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To begin to recognize some factors that are at play when journalists and reporters construct their stories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Ø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charset="2"/>
              <a:buChar char="Ø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To reflect on how these factors contribute to media bias</a:t>
            </a: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4" descr="CUF_ColorLogo® large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2" y="4351833"/>
            <a:ext cx="2032000" cy="4872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34507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002A5B"/>
                </a:solidFill>
              </a:rPr>
              <a:t>Agenda</a:t>
            </a:r>
            <a:endParaRPr sz="3600" dirty="0">
              <a:solidFill>
                <a:srgbClr val="002A5B"/>
              </a:solidFill>
            </a:endParaRPr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08901" y="1373126"/>
            <a:ext cx="6852994" cy="3019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Introduce the goals of the session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Review community rules for online engagement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Become journalists and write a story for publication!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Share your story with another group</a:t>
            </a:r>
            <a:endParaRPr lang="en-US"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erriweather"/>
              <a:buAutoNum type="arabicPeriod"/>
            </a:pP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indent="-368300">
              <a:buClr>
                <a:srgbClr val="000000"/>
              </a:buClr>
              <a:buSzPts val="2200"/>
              <a:buFont typeface="Merriweather"/>
              <a:buAutoNum type="arabicPeriod"/>
            </a:pPr>
            <a:r>
              <a:rPr lang="en" sz="20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Reflect on how information is constructed and how that relates to media bias</a:t>
            </a:r>
            <a:endParaRPr sz="20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45050"/>
            <a:ext cx="6770109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2A5B"/>
                </a:solidFill>
              </a:rPr>
              <a:t>Community Rules for Virtual Engagement</a:t>
            </a:r>
            <a:endParaRPr sz="2600" dirty="0">
              <a:solidFill>
                <a:srgbClr val="002A5B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20341" y="1167157"/>
            <a:ext cx="3214844" cy="2407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General Rules:</a:t>
            </a:r>
            <a:endParaRPr sz="1400" b="1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Be open to hearing new perspectives and opinions.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Be respectful of those new and differing opinions.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Be prepared to fill group roles when needed.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Be present in the work!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3558066" y="1167157"/>
            <a:ext cx="3615269" cy="2407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Rules on Zoom:</a:t>
            </a:r>
            <a:endParaRPr sz="1400" b="1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Please mute yourself, and unmute yourself when you are speaking.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Do your best to minimize distractions!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Please be actively engaged and attentive to the session happening in front of you.</a:t>
            </a:r>
            <a:endParaRPr sz="14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"/>
              <a:buChar char="●"/>
            </a:pPr>
            <a:r>
              <a:rPr lang="en" sz="1400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Work together with members in the session to make sure all voices are heard.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43650" y="3960775"/>
            <a:ext cx="6440700" cy="9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b="1" dirty="0">
                <a:latin typeface="+mn-lt"/>
                <a:ea typeface="Merriweather"/>
                <a:cs typeface="Merriweather"/>
                <a:sym typeface="Merriweather"/>
              </a:rPr>
              <a:t>Please use the ‘thumbs up’</a:t>
            </a:r>
            <a:r>
              <a:rPr lang="en" sz="2000" dirty="0">
                <a:solidFill>
                  <a:srgbClr val="3C4043"/>
                </a:solidFill>
                <a:highlight>
                  <a:srgbClr val="FFFFFF"/>
                </a:highlight>
                <a:latin typeface="+mn-lt"/>
              </a:rPr>
              <a:t> 👍</a:t>
            </a:r>
            <a:r>
              <a:rPr lang="en" sz="2000" b="1" dirty="0">
                <a:latin typeface="+mn-lt"/>
                <a:ea typeface="Merriweather"/>
                <a:cs typeface="Merriweather"/>
                <a:sym typeface="Merriweather"/>
              </a:rPr>
              <a:t> under ‘reactions’ </a:t>
            </a:r>
            <a:r>
              <a:rPr lang="en" sz="2000" dirty="0">
                <a:solidFill>
                  <a:srgbClr val="3C4043"/>
                </a:solidFill>
                <a:highlight>
                  <a:srgbClr val="FFFFFF"/>
                </a:highlight>
                <a:latin typeface="+mn-lt"/>
                <a:ea typeface="Roboto"/>
                <a:cs typeface="Roboto"/>
                <a:sym typeface="Roboto"/>
              </a:rPr>
              <a:t>😃✨</a:t>
            </a:r>
            <a:r>
              <a:rPr lang="en" sz="2000" b="1" dirty="0">
                <a:latin typeface="+mn-lt"/>
                <a:ea typeface="Merriweather"/>
                <a:cs typeface="Merriweather"/>
                <a:sym typeface="Merriweather"/>
              </a:rPr>
              <a:t> to affirm your commitment to these rules!</a:t>
            </a:r>
            <a:endParaRPr sz="2000" dirty="0">
              <a:latin typeface="+mn-lt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2980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A5B"/>
                </a:solidFill>
              </a:rPr>
              <a:t>Your Learning Activity</a:t>
            </a:r>
            <a:endParaRPr sz="3200" dirty="0">
              <a:solidFill>
                <a:srgbClr val="002A5B"/>
              </a:solidFill>
            </a:endParaRPr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08900" y="1247256"/>
            <a:ext cx="6852994" cy="3752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 be placed into small breakout groups and will take on the role of a team of journalists at a news organization!</a:t>
            </a:r>
            <a:endParaRPr lang="en-US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endParaRPr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 and your team are tasked with writing a story for publication. 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</a:t>
            </a: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 do this, you must make judgments about what information to include and 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what </a:t>
            </a: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leave out, falling in line with your editor’s priority.</a:t>
            </a:r>
            <a:endParaRPr lang="en-US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endParaRPr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your article, </a:t>
            </a:r>
            <a:r>
              <a:rPr lang="en" sz="15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 must</a:t>
            </a: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have a title, exposition, quote 1, quote 2, and commentary. </a:t>
            </a:r>
            <a:endParaRPr lang="en-US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endParaRPr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 information you will be using to construct your story and your editor’s priority will be given to you in your small breakout groups.</a:t>
            </a:r>
            <a:endParaRPr lang="en-US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endParaRPr lang="en"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ingdings" charset="2"/>
              <a:buChar char="Ø"/>
            </a:pP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*Appoint a facilitator and a recorder for your work in </a:t>
            </a:r>
            <a:r>
              <a:rPr lang="en-US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</a:t>
            </a:r>
            <a:r>
              <a:rPr lang="en" sz="15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small breakout groups.</a:t>
            </a:r>
            <a:endParaRPr sz="15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54661" y="298013"/>
            <a:ext cx="8350863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A5B"/>
                </a:solidFill>
              </a:rPr>
              <a:t>Break</a:t>
            </a:r>
            <a:r>
              <a:rPr lang="en-US" sz="3200" dirty="0">
                <a:solidFill>
                  <a:srgbClr val="002A5B"/>
                </a:solidFill>
              </a:rPr>
              <a:t>o</a:t>
            </a:r>
            <a:r>
              <a:rPr lang="en" sz="3200" dirty="0">
                <a:solidFill>
                  <a:srgbClr val="002A5B"/>
                </a:solidFill>
              </a:rPr>
              <a:t>ut Groups!</a:t>
            </a:r>
            <a:endParaRPr sz="3200" dirty="0">
              <a:solidFill>
                <a:srgbClr val="002A5B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54662" y="929909"/>
            <a:ext cx="5389928" cy="3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1:</a:t>
            </a:r>
            <a:endParaRPr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2:</a:t>
            </a:r>
            <a:endParaRPr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3:</a:t>
            </a:r>
            <a:endParaRPr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4: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5:</a:t>
            </a:r>
            <a:endParaRPr lang="en-US"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>
              <a:lnSpc>
                <a:spcPct val="2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ea typeface="Merriweather"/>
                <a:cs typeface="Merriweather"/>
                <a:sym typeface="Merriweather"/>
              </a:rPr>
              <a:t>GROUP 6: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ea typeface="Merriweather"/>
              <a:cs typeface="Merriweather"/>
              <a:sym typeface="Merriweather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t="3740" b="-3740"/>
          <a:stretch/>
        </p:blipFill>
        <p:spPr>
          <a:xfrm>
            <a:off x="4725839" y="1562699"/>
            <a:ext cx="2422650" cy="242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UF_ColorLogo® large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2" y="4351833"/>
            <a:ext cx="2032000" cy="4872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9225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A5B"/>
                </a:solidFill>
              </a:rPr>
              <a:t>Compare Stories and Discuss!</a:t>
            </a:r>
            <a:endParaRPr dirty="0">
              <a:solidFill>
                <a:srgbClr val="002A5B"/>
              </a:solidFill>
            </a:endParaRPr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08900" y="1315912"/>
            <a:ext cx="6818672" cy="3665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Appoint a facilitator.</a:t>
            </a:r>
            <a:endParaRPr lang="en-US"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Both groups should read their stories aloud. Then, </a:t>
            </a:r>
            <a:r>
              <a:rPr lang="en-US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 should </a:t>
            </a: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the differences in your choices as well as the impressions </a:t>
            </a:r>
            <a:r>
              <a:rPr lang="en-US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</a:t>
            </a: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had of the other story.</a:t>
            </a:r>
            <a:endParaRPr lang="en-US"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the following two questions:</a:t>
            </a:r>
            <a:endParaRPr lang="en-US"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what ways did the editor’s demands influence your decisions?</a:t>
            </a: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Wingdings" charset="2"/>
              <a:buChar char="Ø"/>
            </a:pPr>
            <a:r>
              <a:rPr lang="en" sz="18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How did those demands account for the different impressions left by the two stories?</a:t>
            </a:r>
            <a:endParaRPr sz="18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298000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A5B"/>
                </a:solidFill>
              </a:rPr>
              <a:t>Reflection Questions</a:t>
            </a:r>
            <a:endParaRPr sz="3200" dirty="0">
              <a:solidFill>
                <a:srgbClr val="002A5B"/>
              </a:solidFill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67157"/>
            <a:ext cx="6884516" cy="3602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 order to engage with all participants’ reactions and gestures,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please shift to ‘gallery view</a:t>
            </a:r>
            <a:r>
              <a:rPr lang="en-US" sz="1600" i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.’</a:t>
            </a:r>
            <a:endParaRPr sz="1600" i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endParaRPr sz="1700" i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charset="2"/>
              <a:buChar char="Ø"/>
            </a:pP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Besides your editor’s priority, </a:t>
            </a:r>
            <a:r>
              <a:rPr lang="en-US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were there any </a:t>
            </a: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other factors yo</a:t>
            </a:r>
            <a:r>
              <a:rPr lang="en-US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</a:t>
            </a: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consider</a:t>
            </a:r>
            <a:r>
              <a:rPr lang="en-US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</a:t>
            </a: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when constructing your story?</a:t>
            </a:r>
            <a:endParaRPr lang="en-US" sz="17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charset="2"/>
              <a:buChar char="Ø"/>
            </a:pPr>
            <a:endParaRPr sz="17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charset="2"/>
              <a:buChar char="Ø"/>
            </a:pP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How do these factors contribute to the bias we encounter when we read the news and engage with media?</a:t>
            </a:r>
            <a:endParaRPr lang="en-US" sz="17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charset="2"/>
              <a:buChar char="Ø"/>
            </a:pPr>
            <a:endParaRPr sz="17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Wingdings" charset="2"/>
              <a:buChar char="Ø"/>
            </a:pPr>
            <a:r>
              <a:rPr lang="en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If you were writing this story yourself </a:t>
            </a:r>
            <a:r>
              <a:rPr lang="en-US" sz="17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without an editor’s priority to consider, would you have done anything differently?</a:t>
            </a:r>
            <a:endParaRPr sz="1700" dirty="0">
              <a:solidFill>
                <a:srgbClr val="000000"/>
              </a:solidFill>
              <a:highlight>
                <a:srgbClr val="FFFF00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4" name="Picture 3" descr="CUF_ColorLogo® large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42" y="4351833"/>
            <a:ext cx="2032000" cy="4872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IC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7A8BB17EEE45A42CF847B41FC07F" ma:contentTypeVersion="6" ma:contentTypeDescription="Create a new document." ma:contentTypeScope="" ma:versionID="cd1c7253ad10ff4a7aa9f1b30f045eb7">
  <xsd:schema xmlns:xsd="http://www.w3.org/2001/XMLSchema" xmlns:xs="http://www.w3.org/2001/XMLSchema" xmlns:p="http://schemas.microsoft.com/office/2006/metadata/properties" xmlns:ns2="ae4b68a5-9bba-4656-bb5b-4b76a1c5ff95" xmlns:ns3="1504557e-3d37-4ae5-8485-5025902cae44" targetNamespace="http://schemas.microsoft.com/office/2006/metadata/properties" ma:root="true" ma:fieldsID="4c82a0b50e376f2b75d02f8f25596cad" ns2:_="" ns3:_="">
    <xsd:import namespace="ae4b68a5-9bba-4656-bb5b-4b76a1c5ff95"/>
    <xsd:import namespace="1504557e-3d37-4ae5-8485-5025902cae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b68a5-9bba-4656-bb5b-4b76a1c5ff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4557e-3d37-4ae5-8485-5025902c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2B56FE-BF78-42EB-89A8-476E772130EB}"/>
</file>

<file path=customXml/itemProps2.xml><?xml version="1.0" encoding="utf-8"?>
<ds:datastoreItem xmlns:ds="http://schemas.openxmlformats.org/officeDocument/2006/customXml" ds:itemID="{AD90EAD7-BE81-4577-A10C-D430F5F86A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746D6-719C-4D2C-BC18-9B5DBBF609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CUIC Theme.thmx</Template>
  <TotalTime>37</TotalTime>
  <Words>551</Words>
  <Application>Microsoft Office PowerPoint</Application>
  <PresentationFormat>On-screen Show (16:9)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Wingdings</vt:lpstr>
      <vt:lpstr>Calibri</vt:lpstr>
      <vt:lpstr>Trebuchet MS</vt:lpstr>
      <vt:lpstr>Wingdings 3</vt:lpstr>
      <vt:lpstr>Helvetica</vt:lpstr>
      <vt:lpstr>Arial</vt:lpstr>
      <vt:lpstr>Merriweather</vt:lpstr>
      <vt:lpstr>CUIC Theme</vt:lpstr>
      <vt:lpstr>PowerPoint Presentation</vt:lpstr>
      <vt:lpstr>Welcome!</vt:lpstr>
      <vt:lpstr>Goals of the Session</vt:lpstr>
      <vt:lpstr>Agenda</vt:lpstr>
      <vt:lpstr>Community Rules for Virtual Engagement</vt:lpstr>
      <vt:lpstr>Your Learning Activity</vt:lpstr>
      <vt:lpstr>Breakout Groups!</vt:lpstr>
      <vt:lpstr>Compare Stories and Discuss!</vt:lpstr>
      <vt:lpstr>Reflection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Media Bias</dc:title>
  <dc:creator>Meadow Wiggington</dc:creator>
  <cp:lastModifiedBy>Maura O'Brien</cp:lastModifiedBy>
  <cp:revision>5</cp:revision>
  <dcterms:modified xsi:type="dcterms:W3CDTF">2020-04-03T20:28:50Z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0x010100E0CB7A8BB17EEE45A42CF847B41FC07F</vt:lpwstr>
  </property>
</Properties>
</file>